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28"/>
  </p:notes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81" r:id="rId9"/>
    <p:sldId id="340" r:id="rId10"/>
    <p:sldId id="341" r:id="rId11"/>
    <p:sldId id="342" r:id="rId12"/>
    <p:sldId id="345" r:id="rId13"/>
    <p:sldId id="263" r:id="rId14"/>
    <p:sldId id="344" r:id="rId15"/>
    <p:sldId id="346" r:id="rId16"/>
    <p:sldId id="264" r:id="rId17"/>
    <p:sldId id="343" r:id="rId18"/>
    <p:sldId id="347" r:id="rId19"/>
    <p:sldId id="348" r:id="rId20"/>
    <p:sldId id="349" r:id="rId21"/>
    <p:sldId id="350" r:id="rId22"/>
    <p:sldId id="352" r:id="rId23"/>
    <p:sldId id="351" r:id="rId24"/>
    <p:sldId id="353" r:id="rId25"/>
    <p:sldId id="266" r:id="rId26"/>
    <p:sldId id="337" r:id="rId2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-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EDFAB2-0257-4569-913C-426EE37BC0C5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80D121F-56CD-4F3C-A90E-F51664865AA5}">
      <dgm:prSet phldrT="[Text]"/>
      <dgm:spPr/>
      <dgm:t>
        <a:bodyPr/>
        <a:lstStyle/>
        <a:p>
          <a:r>
            <a:rPr lang="tr-TR" dirty="0"/>
            <a:t>PUKÖ</a:t>
          </a:r>
          <a:endParaRPr lang="en-US" dirty="0"/>
        </a:p>
      </dgm:t>
    </dgm:pt>
    <dgm:pt modelId="{286C8D4B-0331-4DFE-999C-D158C0B0D456}" type="parTrans" cxnId="{2DDE1398-8AEA-4176-B259-338A3DCDDFEA}">
      <dgm:prSet/>
      <dgm:spPr/>
      <dgm:t>
        <a:bodyPr/>
        <a:lstStyle/>
        <a:p>
          <a:endParaRPr lang="en-US"/>
        </a:p>
      </dgm:t>
    </dgm:pt>
    <dgm:pt modelId="{A16CA13D-47A9-49E5-8E42-FCABB3A8EA6E}" type="sibTrans" cxnId="{2DDE1398-8AEA-4176-B259-338A3DCDDFEA}">
      <dgm:prSet/>
      <dgm:spPr/>
      <dgm:t>
        <a:bodyPr/>
        <a:lstStyle/>
        <a:p>
          <a:endParaRPr lang="en-US"/>
        </a:p>
      </dgm:t>
    </dgm:pt>
    <dgm:pt modelId="{EC074CD2-E056-48A0-A6CE-27A4615B665F}">
      <dgm:prSet phldrT="[Text]"/>
      <dgm:spPr/>
      <dgm:t>
        <a:bodyPr/>
        <a:lstStyle/>
        <a:p>
          <a:r>
            <a:rPr lang="tr-TR" dirty="0"/>
            <a:t>Uygula</a:t>
          </a:r>
          <a:endParaRPr lang="en-US" dirty="0"/>
        </a:p>
      </dgm:t>
    </dgm:pt>
    <dgm:pt modelId="{E9F5154E-A56C-4D58-8F7F-FC4E2BAB14D4}" type="parTrans" cxnId="{29AC550E-EF8C-49F4-863C-1E5B4306D7CF}">
      <dgm:prSet/>
      <dgm:spPr/>
      <dgm:t>
        <a:bodyPr/>
        <a:lstStyle/>
        <a:p>
          <a:endParaRPr lang="en-US"/>
        </a:p>
      </dgm:t>
    </dgm:pt>
    <dgm:pt modelId="{36B4AC10-AF7F-43E8-BBEA-319BA96591F5}" type="sibTrans" cxnId="{29AC550E-EF8C-49F4-863C-1E5B4306D7CF}">
      <dgm:prSet/>
      <dgm:spPr/>
      <dgm:t>
        <a:bodyPr/>
        <a:lstStyle/>
        <a:p>
          <a:endParaRPr lang="en-US"/>
        </a:p>
      </dgm:t>
    </dgm:pt>
    <dgm:pt modelId="{24862DF7-05AF-44A9-AC75-FFB6D905B34C}">
      <dgm:prSet phldrT="[Text]" custT="1"/>
      <dgm:spPr/>
      <dgm:t>
        <a:bodyPr/>
        <a:lstStyle/>
        <a:p>
          <a:r>
            <a:rPr lang="tr-TR" sz="1800" b="1" dirty="0"/>
            <a:t>Kontrol Et</a:t>
          </a:r>
          <a:endParaRPr lang="en-US" sz="1800" b="1" dirty="0"/>
        </a:p>
      </dgm:t>
    </dgm:pt>
    <dgm:pt modelId="{6F1E3CFF-726B-4AD9-A0B0-5368BA94332F}" type="parTrans" cxnId="{DCCB61E5-AF0C-46A7-AA80-79BA97406AF3}">
      <dgm:prSet/>
      <dgm:spPr/>
      <dgm:t>
        <a:bodyPr/>
        <a:lstStyle/>
        <a:p>
          <a:endParaRPr lang="en-US"/>
        </a:p>
      </dgm:t>
    </dgm:pt>
    <dgm:pt modelId="{87FC65DF-E5C3-4133-944B-28FC3C9AAF2D}" type="sibTrans" cxnId="{DCCB61E5-AF0C-46A7-AA80-79BA97406AF3}">
      <dgm:prSet/>
      <dgm:spPr/>
      <dgm:t>
        <a:bodyPr/>
        <a:lstStyle/>
        <a:p>
          <a:endParaRPr lang="en-US"/>
        </a:p>
      </dgm:t>
    </dgm:pt>
    <dgm:pt modelId="{6B9072C2-BED1-4807-8FCE-93257D8CE143}">
      <dgm:prSet phldrT="[Text]"/>
      <dgm:spPr/>
      <dgm:t>
        <a:bodyPr/>
        <a:lstStyle/>
        <a:p>
          <a:r>
            <a:rPr lang="tr-TR" dirty="0"/>
            <a:t>Önlem Al</a:t>
          </a:r>
          <a:endParaRPr lang="en-US" dirty="0"/>
        </a:p>
      </dgm:t>
    </dgm:pt>
    <dgm:pt modelId="{6257C352-1233-4A93-8D35-2887BA34F48B}" type="parTrans" cxnId="{F4D2575A-66CC-49C7-A880-7765443BEA8D}">
      <dgm:prSet/>
      <dgm:spPr/>
      <dgm:t>
        <a:bodyPr/>
        <a:lstStyle/>
        <a:p>
          <a:endParaRPr lang="en-US"/>
        </a:p>
      </dgm:t>
    </dgm:pt>
    <dgm:pt modelId="{9CD201D5-2CB1-47C6-B820-8BE4F8AC91AD}" type="sibTrans" cxnId="{F4D2575A-66CC-49C7-A880-7765443BEA8D}">
      <dgm:prSet/>
      <dgm:spPr/>
      <dgm:t>
        <a:bodyPr/>
        <a:lstStyle/>
        <a:p>
          <a:endParaRPr lang="en-US"/>
        </a:p>
      </dgm:t>
    </dgm:pt>
    <dgm:pt modelId="{AA86E1B5-A2D1-459E-BB12-6467E4A06FF8}">
      <dgm:prSet phldrT="[Text]"/>
      <dgm:spPr/>
      <dgm:t>
        <a:bodyPr/>
        <a:lstStyle/>
        <a:p>
          <a:r>
            <a:rPr lang="tr-TR" dirty="0"/>
            <a:t>Planla</a:t>
          </a:r>
          <a:endParaRPr lang="en-US" dirty="0"/>
        </a:p>
      </dgm:t>
    </dgm:pt>
    <dgm:pt modelId="{B2F12067-B819-487B-8D0E-79D49C2D5372}" type="parTrans" cxnId="{0BE57C56-4951-4156-A372-5C28E7DBD50A}">
      <dgm:prSet/>
      <dgm:spPr/>
      <dgm:t>
        <a:bodyPr/>
        <a:lstStyle/>
        <a:p>
          <a:endParaRPr lang="en-US"/>
        </a:p>
      </dgm:t>
    </dgm:pt>
    <dgm:pt modelId="{15F3C175-A95A-4235-9F5E-32797765D94B}" type="sibTrans" cxnId="{0BE57C56-4951-4156-A372-5C28E7DBD50A}">
      <dgm:prSet/>
      <dgm:spPr/>
      <dgm:t>
        <a:bodyPr/>
        <a:lstStyle/>
        <a:p>
          <a:endParaRPr lang="en-US"/>
        </a:p>
      </dgm:t>
    </dgm:pt>
    <dgm:pt modelId="{5CFF8453-3EB6-436D-9753-88EE65713B48}" type="pres">
      <dgm:prSet presAssocID="{92EDFAB2-0257-4569-913C-426EE37BC0C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827EC39-8D07-4B66-A695-59C5CF05443F}" type="pres">
      <dgm:prSet presAssocID="{980D121F-56CD-4F3C-A90E-F51664865AA5}" presName="centerShape" presStyleLbl="node0" presStyleIdx="0" presStyleCnt="1"/>
      <dgm:spPr/>
    </dgm:pt>
    <dgm:pt modelId="{935CC868-3276-4FE5-9725-3AF81D1A8B5B}" type="pres">
      <dgm:prSet presAssocID="{EC074CD2-E056-48A0-A6CE-27A4615B665F}" presName="node" presStyleLbl="node1" presStyleIdx="0" presStyleCnt="4">
        <dgm:presLayoutVars>
          <dgm:bulletEnabled val="1"/>
        </dgm:presLayoutVars>
      </dgm:prSet>
      <dgm:spPr/>
    </dgm:pt>
    <dgm:pt modelId="{55CF269C-59AB-4849-AFE0-CD8853595A30}" type="pres">
      <dgm:prSet presAssocID="{EC074CD2-E056-48A0-A6CE-27A4615B665F}" presName="dummy" presStyleCnt="0"/>
      <dgm:spPr/>
    </dgm:pt>
    <dgm:pt modelId="{3D171887-41CC-49A2-9CC6-47B95D2C6718}" type="pres">
      <dgm:prSet presAssocID="{36B4AC10-AF7F-43E8-BBEA-319BA96591F5}" presName="sibTrans" presStyleLbl="sibTrans2D1" presStyleIdx="0" presStyleCnt="4"/>
      <dgm:spPr/>
    </dgm:pt>
    <dgm:pt modelId="{DDA52EF4-583C-4A1B-9847-50F281EB4A5C}" type="pres">
      <dgm:prSet presAssocID="{24862DF7-05AF-44A9-AC75-FFB6D905B34C}" presName="node" presStyleLbl="node1" presStyleIdx="1" presStyleCnt="4" custScaleX="131543" custScaleY="137349">
        <dgm:presLayoutVars>
          <dgm:bulletEnabled val="1"/>
        </dgm:presLayoutVars>
      </dgm:prSet>
      <dgm:spPr/>
    </dgm:pt>
    <dgm:pt modelId="{33A8745C-C822-4D0E-B46D-8FAAFF80177E}" type="pres">
      <dgm:prSet presAssocID="{24862DF7-05AF-44A9-AC75-FFB6D905B34C}" presName="dummy" presStyleCnt="0"/>
      <dgm:spPr/>
    </dgm:pt>
    <dgm:pt modelId="{450E7942-FFD0-4712-8335-EF80652CDA4D}" type="pres">
      <dgm:prSet presAssocID="{87FC65DF-E5C3-4133-944B-28FC3C9AAF2D}" presName="sibTrans" presStyleLbl="sibTrans2D1" presStyleIdx="1" presStyleCnt="4"/>
      <dgm:spPr/>
    </dgm:pt>
    <dgm:pt modelId="{3F27DBF0-AFC7-4DC3-A92E-81609B436ABA}" type="pres">
      <dgm:prSet presAssocID="{6B9072C2-BED1-4807-8FCE-93257D8CE143}" presName="node" presStyleLbl="node1" presStyleIdx="2" presStyleCnt="4">
        <dgm:presLayoutVars>
          <dgm:bulletEnabled val="1"/>
        </dgm:presLayoutVars>
      </dgm:prSet>
      <dgm:spPr/>
    </dgm:pt>
    <dgm:pt modelId="{F1CAE5C0-B2E0-4429-B724-44E68515929D}" type="pres">
      <dgm:prSet presAssocID="{6B9072C2-BED1-4807-8FCE-93257D8CE143}" presName="dummy" presStyleCnt="0"/>
      <dgm:spPr/>
    </dgm:pt>
    <dgm:pt modelId="{C1FF74CA-ED27-43DA-9485-CB70FB0459B4}" type="pres">
      <dgm:prSet presAssocID="{9CD201D5-2CB1-47C6-B820-8BE4F8AC91AD}" presName="sibTrans" presStyleLbl="sibTrans2D1" presStyleIdx="2" presStyleCnt="4"/>
      <dgm:spPr/>
    </dgm:pt>
    <dgm:pt modelId="{5AD0D98E-1CC7-4602-8BD3-9E1E0A4D1F09}" type="pres">
      <dgm:prSet presAssocID="{AA86E1B5-A2D1-459E-BB12-6467E4A06FF8}" presName="node" presStyleLbl="node1" presStyleIdx="3" presStyleCnt="4" custScaleX="141092" custScaleY="134213">
        <dgm:presLayoutVars>
          <dgm:bulletEnabled val="1"/>
        </dgm:presLayoutVars>
      </dgm:prSet>
      <dgm:spPr/>
    </dgm:pt>
    <dgm:pt modelId="{992A708C-D698-4750-A5C4-2D31F5CF1401}" type="pres">
      <dgm:prSet presAssocID="{AA86E1B5-A2D1-459E-BB12-6467E4A06FF8}" presName="dummy" presStyleCnt="0"/>
      <dgm:spPr/>
    </dgm:pt>
    <dgm:pt modelId="{8A3B6C36-DBDA-4EF3-8339-FE264AF270CA}" type="pres">
      <dgm:prSet presAssocID="{15F3C175-A95A-4235-9F5E-32797765D94B}" presName="sibTrans" presStyleLbl="sibTrans2D1" presStyleIdx="3" presStyleCnt="4"/>
      <dgm:spPr/>
    </dgm:pt>
  </dgm:ptLst>
  <dgm:cxnLst>
    <dgm:cxn modelId="{57F97106-4C65-493A-BB6A-4627095954B6}" type="presOf" srcId="{9CD201D5-2CB1-47C6-B820-8BE4F8AC91AD}" destId="{C1FF74CA-ED27-43DA-9485-CB70FB0459B4}" srcOrd="0" destOrd="0" presId="urn:microsoft.com/office/officeart/2005/8/layout/radial6"/>
    <dgm:cxn modelId="{29AC550E-EF8C-49F4-863C-1E5B4306D7CF}" srcId="{980D121F-56CD-4F3C-A90E-F51664865AA5}" destId="{EC074CD2-E056-48A0-A6CE-27A4615B665F}" srcOrd="0" destOrd="0" parTransId="{E9F5154E-A56C-4D58-8F7F-FC4E2BAB14D4}" sibTransId="{36B4AC10-AF7F-43E8-BBEA-319BA96591F5}"/>
    <dgm:cxn modelId="{9CA32765-E963-4FF9-80C2-CA086FF45264}" type="presOf" srcId="{36B4AC10-AF7F-43E8-BBEA-319BA96591F5}" destId="{3D171887-41CC-49A2-9CC6-47B95D2C6718}" srcOrd="0" destOrd="0" presId="urn:microsoft.com/office/officeart/2005/8/layout/radial6"/>
    <dgm:cxn modelId="{5DC8CD4F-FB84-4907-9F9F-8028EE750634}" type="presOf" srcId="{87FC65DF-E5C3-4133-944B-28FC3C9AAF2D}" destId="{450E7942-FFD0-4712-8335-EF80652CDA4D}" srcOrd="0" destOrd="0" presId="urn:microsoft.com/office/officeart/2005/8/layout/radial6"/>
    <dgm:cxn modelId="{0BE57C56-4951-4156-A372-5C28E7DBD50A}" srcId="{980D121F-56CD-4F3C-A90E-F51664865AA5}" destId="{AA86E1B5-A2D1-459E-BB12-6467E4A06FF8}" srcOrd="3" destOrd="0" parTransId="{B2F12067-B819-487B-8D0E-79D49C2D5372}" sibTransId="{15F3C175-A95A-4235-9F5E-32797765D94B}"/>
    <dgm:cxn modelId="{F4D2575A-66CC-49C7-A880-7765443BEA8D}" srcId="{980D121F-56CD-4F3C-A90E-F51664865AA5}" destId="{6B9072C2-BED1-4807-8FCE-93257D8CE143}" srcOrd="2" destOrd="0" parTransId="{6257C352-1233-4A93-8D35-2887BA34F48B}" sibTransId="{9CD201D5-2CB1-47C6-B820-8BE4F8AC91AD}"/>
    <dgm:cxn modelId="{62FD278D-98A5-4630-A297-40A798371657}" type="presOf" srcId="{92EDFAB2-0257-4569-913C-426EE37BC0C5}" destId="{5CFF8453-3EB6-436D-9753-88EE65713B48}" srcOrd="0" destOrd="0" presId="urn:microsoft.com/office/officeart/2005/8/layout/radial6"/>
    <dgm:cxn modelId="{2DDE1398-8AEA-4176-B259-338A3DCDDFEA}" srcId="{92EDFAB2-0257-4569-913C-426EE37BC0C5}" destId="{980D121F-56CD-4F3C-A90E-F51664865AA5}" srcOrd="0" destOrd="0" parTransId="{286C8D4B-0331-4DFE-999C-D158C0B0D456}" sibTransId="{A16CA13D-47A9-49E5-8E42-FCABB3A8EA6E}"/>
    <dgm:cxn modelId="{158B46AA-D4E3-4B68-A7C6-10D0D8A8F4AA}" type="presOf" srcId="{24862DF7-05AF-44A9-AC75-FFB6D905B34C}" destId="{DDA52EF4-583C-4A1B-9847-50F281EB4A5C}" srcOrd="0" destOrd="0" presId="urn:microsoft.com/office/officeart/2005/8/layout/radial6"/>
    <dgm:cxn modelId="{ECF1B8B2-3720-4BA0-90CD-59519462485A}" type="presOf" srcId="{980D121F-56CD-4F3C-A90E-F51664865AA5}" destId="{9827EC39-8D07-4B66-A695-59C5CF05443F}" srcOrd="0" destOrd="0" presId="urn:microsoft.com/office/officeart/2005/8/layout/radial6"/>
    <dgm:cxn modelId="{B65738B3-E962-4356-B018-E69085585CD5}" type="presOf" srcId="{6B9072C2-BED1-4807-8FCE-93257D8CE143}" destId="{3F27DBF0-AFC7-4DC3-A92E-81609B436ABA}" srcOrd="0" destOrd="0" presId="urn:microsoft.com/office/officeart/2005/8/layout/radial6"/>
    <dgm:cxn modelId="{C2419FB3-BFA7-4777-86F9-11305D7CAAD6}" type="presOf" srcId="{AA86E1B5-A2D1-459E-BB12-6467E4A06FF8}" destId="{5AD0D98E-1CC7-4602-8BD3-9E1E0A4D1F09}" srcOrd="0" destOrd="0" presId="urn:microsoft.com/office/officeart/2005/8/layout/radial6"/>
    <dgm:cxn modelId="{B07797D2-D2D2-4E51-B01D-ACD54844E90C}" type="presOf" srcId="{15F3C175-A95A-4235-9F5E-32797765D94B}" destId="{8A3B6C36-DBDA-4EF3-8339-FE264AF270CA}" srcOrd="0" destOrd="0" presId="urn:microsoft.com/office/officeart/2005/8/layout/radial6"/>
    <dgm:cxn modelId="{DCCB61E5-AF0C-46A7-AA80-79BA97406AF3}" srcId="{980D121F-56CD-4F3C-A90E-F51664865AA5}" destId="{24862DF7-05AF-44A9-AC75-FFB6D905B34C}" srcOrd="1" destOrd="0" parTransId="{6F1E3CFF-726B-4AD9-A0B0-5368BA94332F}" sibTransId="{87FC65DF-E5C3-4133-944B-28FC3C9AAF2D}"/>
    <dgm:cxn modelId="{6090A9E9-BB45-4B03-97EB-F553BEEF00C8}" type="presOf" srcId="{EC074CD2-E056-48A0-A6CE-27A4615B665F}" destId="{935CC868-3276-4FE5-9725-3AF81D1A8B5B}" srcOrd="0" destOrd="0" presId="urn:microsoft.com/office/officeart/2005/8/layout/radial6"/>
    <dgm:cxn modelId="{BA5CF0B3-3AD3-4DBC-9649-14B3F5509030}" type="presParOf" srcId="{5CFF8453-3EB6-436D-9753-88EE65713B48}" destId="{9827EC39-8D07-4B66-A695-59C5CF05443F}" srcOrd="0" destOrd="0" presId="urn:microsoft.com/office/officeart/2005/8/layout/radial6"/>
    <dgm:cxn modelId="{972A1979-DBD4-404F-A789-1DFA7DBDB10A}" type="presParOf" srcId="{5CFF8453-3EB6-436D-9753-88EE65713B48}" destId="{935CC868-3276-4FE5-9725-3AF81D1A8B5B}" srcOrd="1" destOrd="0" presId="urn:microsoft.com/office/officeart/2005/8/layout/radial6"/>
    <dgm:cxn modelId="{166EF1E8-E693-4D64-8A73-8C6FF0130A2D}" type="presParOf" srcId="{5CFF8453-3EB6-436D-9753-88EE65713B48}" destId="{55CF269C-59AB-4849-AFE0-CD8853595A30}" srcOrd="2" destOrd="0" presId="urn:microsoft.com/office/officeart/2005/8/layout/radial6"/>
    <dgm:cxn modelId="{23B786B0-D290-4554-80F9-16FD2A4A0D82}" type="presParOf" srcId="{5CFF8453-3EB6-436D-9753-88EE65713B48}" destId="{3D171887-41CC-49A2-9CC6-47B95D2C6718}" srcOrd="3" destOrd="0" presId="urn:microsoft.com/office/officeart/2005/8/layout/radial6"/>
    <dgm:cxn modelId="{EF3094FC-7852-41BB-9260-953F98F3C62B}" type="presParOf" srcId="{5CFF8453-3EB6-436D-9753-88EE65713B48}" destId="{DDA52EF4-583C-4A1B-9847-50F281EB4A5C}" srcOrd="4" destOrd="0" presId="urn:microsoft.com/office/officeart/2005/8/layout/radial6"/>
    <dgm:cxn modelId="{32DF7B1C-42AF-4E91-8D1A-10A967185254}" type="presParOf" srcId="{5CFF8453-3EB6-436D-9753-88EE65713B48}" destId="{33A8745C-C822-4D0E-B46D-8FAAFF80177E}" srcOrd="5" destOrd="0" presId="urn:microsoft.com/office/officeart/2005/8/layout/radial6"/>
    <dgm:cxn modelId="{11002EF9-43C9-4C01-A265-7853C7EC0AE4}" type="presParOf" srcId="{5CFF8453-3EB6-436D-9753-88EE65713B48}" destId="{450E7942-FFD0-4712-8335-EF80652CDA4D}" srcOrd="6" destOrd="0" presId="urn:microsoft.com/office/officeart/2005/8/layout/radial6"/>
    <dgm:cxn modelId="{E3DC089A-DA13-4AB5-ABF0-4647793CEB18}" type="presParOf" srcId="{5CFF8453-3EB6-436D-9753-88EE65713B48}" destId="{3F27DBF0-AFC7-4DC3-A92E-81609B436ABA}" srcOrd="7" destOrd="0" presId="urn:microsoft.com/office/officeart/2005/8/layout/radial6"/>
    <dgm:cxn modelId="{1CB656F1-080B-469E-A9AF-730E87634EBE}" type="presParOf" srcId="{5CFF8453-3EB6-436D-9753-88EE65713B48}" destId="{F1CAE5C0-B2E0-4429-B724-44E68515929D}" srcOrd="8" destOrd="0" presId="urn:microsoft.com/office/officeart/2005/8/layout/radial6"/>
    <dgm:cxn modelId="{F16E5927-0830-424A-8E4F-5EC8EE72B60C}" type="presParOf" srcId="{5CFF8453-3EB6-436D-9753-88EE65713B48}" destId="{C1FF74CA-ED27-43DA-9485-CB70FB0459B4}" srcOrd="9" destOrd="0" presId="urn:microsoft.com/office/officeart/2005/8/layout/radial6"/>
    <dgm:cxn modelId="{95EAB01F-C44B-4DBB-B7DC-71440FA0C40E}" type="presParOf" srcId="{5CFF8453-3EB6-436D-9753-88EE65713B48}" destId="{5AD0D98E-1CC7-4602-8BD3-9E1E0A4D1F09}" srcOrd="10" destOrd="0" presId="urn:microsoft.com/office/officeart/2005/8/layout/radial6"/>
    <dgm:cxn modelId="{315B25A9-A549-4F50-B9F9-90E62CF4990B}" type="presParOf" srcId="{5CFF8453-3EB6-436D-9753-88EE65713B48}" destId="{992A708C-D698-4750-A5C4-2D31F5CF1401}" srcOrd="11" destOrd="0" presId="urn:microsoft.com/office/officeart/2005/8/layout/radial6"/>
    <dgm:cxn modelId="{E28D0CD4-6176-44AF-829A-CC84DE5B75B1}" type="presParOf" srcId="{5CFF8453-3EB6-436D-9753-88EE65713B48}" destId="{8A3B6C36-DBDA-4EF3-8339-FE264AF270CA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B6C36-DBDA-4EF3-8339-FE264AF270CA}">
      <dsp:nvSpPr>
        <dsp:cNvPr id="0" name=""/>
        <dsp:cNvSpPr/>
      </dsp:nvSpPr>
      <dsp:spPr>
        <a:xfrm>
          <a:off x="2012446" y="625714"/>
          <a:ext cx="4167238" cy="4167238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FF74CA-ED27-43DA-9485-CB70FB0459B4}">
      <dsp:nvSpPr>
        <dsp:cNvPr id="0" name=""/>
        <dsp:cNvSpPr/>
      </dsp:nvSpPr>
      <dsp:spPr>
        <a:xfrm>
          <a:off x="2012446" y="625714"/>
          <a:ext cx="4167238" cy="4167238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0E7942-FFD0-4712-8335-EF80652CDA4D}">
      <dsp:nvSpPr>
        <dsp:cNvPr id="0" name=""/>
        <dsp:cNvSpPr/>
      </dsp:nvSpPr>
      <dsp:spPr>
        <a:xfrm>
          <a:off x="2012446" y="625714"/>
          <a:ext cx="4167238" cy="4167238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171887-41CC-49A2-9CC6-47B95D2C6718}">
      <dsp:nvSpPr>
        <dsp:cNvPr id="0" name=""/>
        <dsp:cNvSpPr/>
      </dsp:nvSpPr>
      <dsp:spPr>
        <a:xfrm>
          <a:off x="2012446" y="625714"/>
          <a:ext cx="4167238" cy="4167238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27EC39-8D07-4B66-A695-59C5CF05443F}">
      <dsp:nvSpPr>
        <dsp:cNvPr id="0" name=""/>
        <dsp:cNvSpPr/>
      </dsp:nvSpPr>
      <dsp:spPr>
        <a:xfrm>
          <a:off x="3136620" y="1749888"/>
          <a:ext cx="1918890" cy="19188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200" kern="1200" dirty="0"/>
            <a:t>PUKÖ</a:t>
          </a:r>
          <a:endParaRPr lang="en-US" sz="4200" kern="1200" dirty="0"/>
        </a:p>
      </dsp:txBody>
      <dsp:txXfrm>
        <a:off x="3417635" y="2030903"/>
        <a:ext cx="1356860" cy="1356860"/>
      </dsp:txXfrm>
    </dsp:sp>
    <dsp:sp modelId="{935CC868-3276-4FE5-9725-3AF81D1A8B5B}">
      <dsp:nvSpPr>
        <dsp:cNvPr id="0" name=""/>
        <dsp:cNvSpPr/>
      </dsp:nvSpPr>
      <dsp:spPr>
        <a:xfrm>
          <a:off x="3424454" y="2458"/>
          <a:ext cx="1343223" cy="13432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 dirty="0"/>
            <a:t>Uygula</a:t>
          </a:r>
          <a:endParaRPr lang="en-US" sz="2500" kern="1200" dirty="0"/>
        </a:p>
      </dsp:txBody>
      <dsp:txXfrm>
        <a:off x="3621164" y="199168"/>
        <a:ext cx="949803" cy="949803"/>
      </dsp:txXfrm>
    </dsp:sp>
    <dsp:sp modelId="{DDA52EF4-583C-4A1B-9847-50F281EB4A5C}">
      <dsp:nvSpPr>
        <dsp:cNvPr id="0" name=""/>
        <dsp:cNvSpPr/>
      </dsp:nvSpPr>
      <dsp:spPr>
        <a:xfrm>
          <a:off x="5247871" y="1786881"/>
          <a:ext cx="1766916" cy="18449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1" kern="1200" dirty="0"/>
            <a:t>Kontrol Et</a:t>
          </a:r>
          <a:endParaRPr lang="en-US" sz="1800" b="1" kern="1200" dirty="0"/>
        </a:p>
      </dsp:txBody>
      <dsp:txXfrm>
        <a:off x="5506630" y="2057061"/>
        <a:ext cx="1249398" cy="1304543"/>
      </dsp:txXfrm>
    </dsp:sp>
    <dsp:sp modelId="{3F27DBF0-AFC7-4DC3-A92E-81609B436ABA}">
      <dsp:nvSpPr>
        <dsp:cNvPr id="0" name=""/>
        <dsp:cNvSpPr/>
      </dsp:nvSpPr>
      <dsp:spPr>
        <a:xfrm>
          <a:off x="3424454" y="4072985"/>
          <a:ext cx="1343223" cy="13432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 dirty="0"/>
            <a:t>Önlem Al</a:t>
          </a:r>
          <a:endParaRPr lang="en-US" sz="2500" kern="1200" dirty="0"/>
        </a:p>
      </dsp:txBody>
      <dsp:txXfrm>
        <a:off x="3621164" y="4269695"/>
        <a:ext cx="949803" cy="949803"/>
      </dsp:txXfrm>
    </dsp:sp>
    <dsp:sp modelId="{5AD0D98E-1CC7-4602-8BD3-9E1E0A4D1F09}">
      <dsp:nvSpPr>
        <dsp:cNvPr id="0" name=""/>
        <dsp:cNvSpPr/>
      </dsp:nvSpPr>
      <dsp:spPr>
        <a:xfrm>
          <a:off x="1113212" y="1807943"/>
          <a:ext cx="1895180" cy="180278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 dirty="0"/>
            <a:t>Planla</a:t>
          </a:r>
          <a:endParaRPr lang="en-US" sz="2500" kern="1200" dirty="0"/>
        </a:p>
      </dsp:txBody>
      <dsp:txXfrm>
        <a:off x="1390755" y="2071954"/>
        <a:ext cx="1340094" cy="1274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25C36-6A7B-4A81-A479-5B3070132EC2}" type="datetimeFigureOut">
              <a:rPr lang="tr-TR" smtClean="0"/>
              <a:t>18.01.2021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A732C-D2AE-413E-BE19-424155CF7E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5601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Herhangi bir işin gerçekleştirilmesinde </a:t>
            </a:r>
            <a:r>
              <a:rPr lang="tr-TR" dirty="0" err="1"/>
              <a:t>jenerijk</a:t>
            </a:r>
            <a:r>
              <a:rPr lang="tr-TR" dirty="0"/>
              <a:t> olarak kullanabileceğimiz PUKÖ döngüsü üzerinden </a:t>
            </a:r>
            <a:r>
              <a:rPr lang="tr-TR" dirty="0" err="1"/>
              <a:t>burdaki</a:t>
            </a:r>
            <a:r>
              <a:rPr lang="tr-TR" dirty="0"/>
              <a:t> görevleri şu şekilde konumlandırabiliriz. Görevlerimiz…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4DF169-4C40-4DBA-899F-37A0542CE6F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3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4515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Biraz önce bahsettiğim </a:t>
            </a:r>
            <a:r>
              <a:rPr lang="tr-TR" dirty="0" err="1"/>
              <a:t>faaliyetller</a:t>
            </a:r>
            <a:r>
              <a:rPr lang="tr-TR" dirty="0"/>
              <a:t> aslında bir bütünün parçaları, Üniversitemizin kalite güvence modeli üstünde nasıl ilişkilendiğine bakarsak daha iyi anlamış oluruz.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5E39E2-0080-4EC5-8568-85A5086E6CBA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1044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160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720-D816-4E7B-A4F8-F78DC96185AA}" type="datetimeFigureOut">
              <a:rPr lang="tr-TR" smtClean="0"/>
              <a:t>18.01.2021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BCE2-3592-4E8D-B950-4351213288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73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971C-1CFA-4CD3-AB0E-F6AF6DD67FFC}" type="datetimeFigureOut">
              <a:rPr lang="tr-TR" smtClean="0"/>
              <a:t>18.01.2021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BCE2-3592-4E8D-B950-4351213288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9140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971C-1CFA-4CD3-AB0E-F6AF6DD67FFC}" type="datetimeFigureOut">
              <a:rPr lang="tr-TR" smtClean="0"/>
              <a:t>18.01.2021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BCE2-3592-4E8D-B950-4351213288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476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971C-1CFA-4CD3-AB0E-F6AF6DD67FFC}" type="datetimeFigureOut">
              <a:rPr lang="tr-TR" smtClean="0"/>
              <a:t>18.01.2021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BCE2-3592-4E8D-B950-4351213288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301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971C-1CFA-4CD3-AB0E-F6AF6DD67FFC}" type="datetimeFigureOut">
              <a:rPr lang="tr-TR" smtClean="0"/>
              <a:t>18.01.2021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BCE2-3592-4E8D-B950-4351213288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946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971C-1CFA-4CD3-AB0E-F6AF6DD67FFC}" type="datetimeFigureOut">
              <a:rPr lang="tr-TR" smtClean="0"/>
              <a:t>18.01.2021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BCE2-3592-4E8D-B950-4351213288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5382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971C-1CFA-4CD3-AB0E-F6AF6DD67FFC}" type="datetimeFigureOut">
              <a:rPr lang="tr-TR" smtClean="0"/>
              <a:t>18.01.2021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BCE2-3592-4E8D-B950-4351213288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2061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971C-1CFA-4CD3-AB0E-F6AF6DD67FFC}" type="datetimeFigureOut">
              <a:rPr lang="tr-TR" smtClean="0"/>
              <a:t>18.01.2021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BCE2-3592-4E8D-B950-4351213288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0327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971C-1CFA-4CD3-AB0E-F6AF6DD67FFC}" type="datetimeFigureOut">
              <a:rPr lang="tr-TR" smtClean="0"/>
              <a:t>18.01.2021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BCE2-3592-4E8D-B950-4351213288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1505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971C-1CFA-4CD3-AB0E-F6AF6DD67FFC}" type="datetimeFigureOut">
              <a:rPr lang="tr-TR" smtClean="0"/>
              <a:t>18.01.2021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BCE2-3592-4E8D-B950-4351213288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000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971C-1CFA-4CD3-AB0E-F6AF6DD67FFC}" type="datetimeFigureOut">
              <a:rPr lang="tr-TR" smtClean="0"/>
              <a:t>18.01.2021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BCE2-3592-4E8D-B950-4351213288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7402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9971C-1CFA-4CD3-AB0E-F6AF6DD67FFC}" type="datetimeFigureOut">
              <a:rPr lang="tr-TR" smtClean="0"/>
              <a:t>18.01.2021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BBCE2-3592-4E8D-B950-4351213288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8598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ransition>
    <p:fade thruBlk="1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kalite.mu.edu.tr/tr/kalite-politikasi-163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kalite.mu.edu.tr/Newfiles/130/Content/Staretjik%20Plan%20Ama%C3%A7lar%202021-2024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kalite.mu.edu.tr/Newfiles/130/Content/Birim%20Kalite%20Komisyonlar%C4%B1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kalite.mu.edu.tr/Newfiles/130/Content/Birim%20Kalite%20Komisyonu%20Mentor%20Listesi%20(Birim%20Kom%20%C3%9Cyeleri)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kalite.mu.edu.tr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kalite@mu.edu.tr" TargetMode="External"/><Relationship Id="rId4" Type="http://schemas.openxmlformats.org/officeDocument/2006/relationships/hyperlink" Target="mailto:strateji@mu.edu.t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438882"/>
            <a:ext cx="9144000" cy="2387600"/>
          </a:xfrm>
        </p:spPr>
        <p:txBody>
          <a:bodyPr>
            <a:normAutofit/>
          </a:bodyPr>
          <a:lstStyle/>
          <a:p>
            <a:r>
              <a:rPr lang="tr-TR" dirty="0"/>
              <a:t>Birim Kalite Komisyonları Bilgilendirme Toplantısı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832321"/>
            <a:ext cx="9144000" cy="1655762"/>
          </a:xfrm>
        </p:spPr>
        <p:txBody>
          <a:bodyPr/>
          <a:lstStyle/>
          <a:p>
            <a:r>
              <a:rPr lang="tr-TR" dirty="0"/>
              <a:t>Ocak 2021 - Muğla</a:t>
            </a:r>
          </a:p>
        </p:txBody>
      </p:sp>
      <p:pic>
        <p:nvPicPr>
          <p:cNvPr id="1026" name="Picture 2" descr="http://yokak.gov.tr/Common/Images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86" y="189750"/>
            <a:ext cx="38766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9556" y="112495"/>
            <a:ext cx="952087" cy="1548234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6701" y="4649001"/>
            <a:ext cx="2824942" cy="2022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126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7188DC8-2013-40BC-B790-A4A11F8E0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595" y="78334"/>
            <a:ext cx="10515600" cy="374291"/>
          </a:xfrm>
        </p:spPr>
        <p:txBody>
          <a:bodyPr>
            <a:normAutofit fontScale="90000"/>
          </a:bodyPr>
          <a:lstStyle/>
          <a:p>
            <a:r>
              <a:rPr lang="tr-TR" dirty="0"/>
              <a:t>Amaç-Hedef-Politikalar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7E767E6-B1D9-45E2-A79C-244550DAE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472" y="759125"/>
            <a:ext cx="10515600" cy="532202"/>
          </a:xfrm>
        </p:spPr>
        <p:txBody>
          <a:bodyPr/>
          <a:lstStyle/>
          <a:p>
            <a:r>
              <a:rPr lang="tr-TR" dirty="0">
                <a:hlinkClick r:id="rId2"/>
              </a:rPr>
              <a:t>Kalite Politikası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79597ED-34F7-49CC-8536-692CF755EEF4}"/>
              </a:ext>
            </a:extLst>
          </p:cNvPr>
          <p:cNvSpPr txBox="1">
            <a:spLocks/>
          </p:cNvSpPr>
          <p:nvPr/>
        </p:nvSpPr>
        <p:spPr>
          <a:xfrm>
            <a:off x="279595" y="1386218"/>
            <a:ext cx="11990042" cy="57856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r-TR" sz="2400" dirty="0"/>
              <a:t>Muğla Sıtkı Koçman Üniversitesi, eğitim-öğretim, araştırma ve toplumla etkileşim ile ilgili hedeflerine ulaşmayı güvence altına almak için ihtiyaç duyulan sistem ve süreçleri kurgulayan, insan kaynağı başta olmak üzere </a:t>
            </a:r>
            <a:r>
              <a:rPr lang="tr-TR" sz="2400" dirty="0">
                <a:solidFill>
                  <a:srgbClr val="C00000"/>
                </a:solidFill>
              </a:rPr>
              <a:t>tüm kapasite ve kaynakların etkili ve verimli kullanılması sağlayan </a:t>
            </a:r>
            <a:r>
              <a:rPr lang="tr-TR" sz="2400" dirty="0"/>
              <a:t>ve </a:t>
            </a:r>
            <a:r>
              <a:rPr lang="tr-TR" sz="2400" dirty="0">
                <a:solidFill>
                  <a:srgbClr val="C00000"/>
                </a:solidFill>
              </a:rPr>
              <a:t>ortak akıl yolu ile </a:t>
            </a:r>
            <a:r>
              <a:rPr lang="tr-TR" sz="2400" dirty="0"/>
              <a:t>çıktıların niteliğinde </a:t>
            </a:r>
            <a:r>
              <a:rPr lang="tr-TR" sz="2400" dirty="0">
                <a:solidFill>
                  <a:srgbClr val="C00000"/>
                </a:solidFill>
              </a:rPr>
              <a:t>sürekli gelişimi amaçlayan bir kurumsal yönetimi</a:t>
            </a:r>
            <a:r>
              <a:rPr lang="tr-TR" sz="2400" dirty="0"/>
              <a:t> benimsemiştir.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tr-TR" sz="2000" dirty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tr-TR" sz="2000" dirty="0"/>
              <a:t>Bu politika kapsamında Muğla Sıtkı Koçman Üniversitesi;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tr-TR" sz="2000" dirty="0">
                <a:solidFill>
                  <a:schemeClr val="accent1">
                    <a:lumMod val="75000"/>
                  </a:schemeClr>
                </a:solidFill>
              </a:rPr>
              <a:t>Eğitim-Öğretim süreçlerinin merkezinde öğrencinin öğrenmesini, programların akreditasyonunu ve mezunların istihdam edilebilirliğini,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tr-TR" sz="2000" dirty="0">
                <a:solidFill>
                  <a:srgbClr val="FF0000"/>
                </a:solidFill>
              </a:rPr>
              <a:t>Araştırma süreçlerinde bir arada çalışmayı, bölgesinin ve ülkesinin gelişim önceliklerine duyarlı şekilde etkili sonuçlara ulaşmak için hedef odaklı olmayı,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tr-TR" sz="2000" dirty="0">
                <a:solidFill>
                  <a:schemeClr val="accent1">
                    <a:lumMod val="75000"/>
                  </a:schemeClr>
                </a:solidFill>
              </a:rPr>
              <a:t>Şehri ile bütünleşmeyi, toplumsal sorumluluklarını, çalışma huzurunu gözetmeyi,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tr-TR" sz="2000" dirty="0">
                <a:solidFill>
                  <a:srgbClr val="FF0000"/>
                </a:solidFill>
              </a:rPr>
              <a:t>Eğitim-öğretim, araştırma ve toplumla etkileşim noktasında sunulan hizmetler dahil üzerine almış olduğu tüm görevlerde sürekli gelişmeyi ilke edinir ve önceler.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tr-TR" sz="2000" dirty="0"/>
          </a:p>
          <a:p>
            <a:pPr marL="0" indent="0">
              <a:buFont typeface="Arial" panose="020B0604020202020204" pitchFamily="34" charset="0"/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623382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7188DC8-2013-40BC-B790-A4A11F8E0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595" y="78334"/>
            <a:ext cx="10515600" cy="374291"/>
          </a:xfrm>
        </p:spPr>
        <p:txBody>
          <a:bodyPr>
            <a:normAutofit fontScale="90000"/>
          </a:bodyPr>
          <a:lstStyle/>
          <a:p>
            <a:r>
              <a:rPr lang="tr-TR" dirty="0"/>
              <a:t>Amaç-Hedef-Politikalar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7E767E6-B1D9-45E2-A79C-244550DAE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472" y="759125"/>
            <a:ext cx="10515600" cy="532202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4556E6C3-CA44-447E-BF5C-46852212FC12}"/>
              </a:ext>
            </a:extLst>
          </p:cNvPr>
          <p:cNvSpPr/>
          <p:nvPr/>
        </p:nvSpPr>
        <p:spPr>
          <a:xfrm>
            <a:off x="321334" y="875929"/>
            <a:ext cx="1154933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>
                <a:hlinkClick r:id="rId2"/>
              </a:rPr>
              <a:t>STRATEJİK AMAÇLAR</a:t>
            </a:r>
            <a:r>
              <a:rPr lang="tr-TR" sz="2800" dirty="0"/>
              <a:t>: (2021-2024)</a:t>
            </a:r>
          </a:p>
          <a:p>
            <a:endParaRPr lang="tr-TR" sz="2800" dirty="0"/>
          </a:p>
          <a:p>
            <a:pPr marL="514350" indent="-514350">
              <a:buAutoNum type="arabicParenR"/>
            </a:pPr>
            <a:r>
              <a:rPr lang="tr-TR" sz="2800" dirty="0"/>
              <a:t>ARAŞTIRMA VE İNOVASYONA DÖNÜK SÜREÇLERİN VE KAPASİTENİN GELİŞTİRİLMESİ. </a:t>
            </a:r>
          </a:p>
          <a:p>
            <a:endParaRPr lang="tr-TR" sz="2800" dirty="0"/>
          </a:p>
          <a:p>
            <a:r>
              <a:rPr lang="tr-TR" sz="2800" dirty="0"/>
              <a:t>2) </a:t>
            </a:r>
            <a:r>
              <a:rPr lang="tr-TR" sz="2800" dirty="0">
                <a:solidFill>
                  <a:srgbClr val="C00000"/>
                </a:solidFill>
              </a:rPr>
              <a:t>EĞİTİM VE ÖĞRETİM SÜREÇLERİNİN İYİLEŞTİRİLEREK MEZUN NİTELİĞİNİN ARTIRILMASI    </a:t>
            </a:r>
          </a:p>
          <a:p>
            <a:endParaRPr lang="tr-TR" sz="2800" dirty="0">
              <a:solidFill>
                <a:srgbClr val="C00000"/>
              </a:solidFill>
            </a:endParaRPr>
          </a:p>
          <a:p>
            <a:r>
              <a:rPr lang="tr-TR" sz="2800" dirty="0"/>
              <a:t>3) KURUMSAL KALİTE, KURUMSAL YÖNETİM VE YAPININ GELİŞTİRİLMESİ </a:t>
            </a:r>
          </a:p>
          <a:p>
            <a:endParaRPr lang="tr-TR" sz="2800" dirty="0"/>
          </a:p>
          <a:p>
            <a:r>
              <a:rPr lang="tr-TR" sz="2800" dirty="0"/>
              <a:t>4) </a:t>
            </a:r>
            <a:r>
              <a:rPr lang="tr-TR" sz="2800" dirty="0">
                <a:solidFill>
                  <a:srgbClr val="C00000"/>
                </a:solidFill>
              </a:rPr>
              <a:t>TOPLUMA HİZMET ALANINDA KAPSAM VE ETKİNİN GELİŞTİRİLMESİ </a:t>
            </a:r>
          </a:p>
          <a:p>
            <a:endParaRPr lang="tr-TR" sz="2800" dirty="0">
              <a:solidFill>
                <a:srgbClr val="C00000"/>
              </a:solidFill>
            </a:endParaRPr>
          </a:p>
          <a:p>
            <a:r>
              <a:rPr lang="tr-TR" sz="2800" dirty="0"/>
              <a:t>5) ÇAĞDAŞ KAMPÜS GELİŞİMİNİN SÜRDÜRÜLEBİLİRLİĞİNİN SAĞLANMASI </a:t>
            </a:r>
          </a:p>
        </p:txBody>
      </p:sp>
    </p:spTree>
    <p:extLst>
      <p:ext uri="{BB962C8B-B14F-4D97-AF65-F5344CB8AC3E}">
        <p14:creationId xmlns:p14="http://schemas.microsoft.com/office/powerpoint/2010/main" val="930475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05970C1-1AB4-45DB-AFF4-1AC463885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736" y="0"/>
            <a:ext cx="10515600" cy="759125"/>
          </a:xfrm>
        </p:spPr>
        <p:txBody>
          <a:bodyPr/>
          <a:lstStyle/>
          <a:p>
            <a:r>
              <a:rPr lang="tr-TR" dirty="0"/>
              <a:t>Kalite Yapılanmamız- Komisyonlarımız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8584E0BD-2BAF-4F16-8960-66EA204945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9125"/>
            <a:ext cx="10272622" cy="616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375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 rot="5400000">
            <a:off x="3753611" y="5363795"/>
            <a:ext cx="10391167" cy="540649"/>
          </a:xfrm>
        </p:spPr>
        <p:txBody>
          <a:bodyPr>
            <a:noAutofit/>
          </a:bodyPr>
          <a:lstStyle/>
          <a:p>
            <a:r>
              <a:rPr lang="tr-TR" sz="3200" dirty="0"/>
              <a:t>MSKÜ </a:t>
            </a:r>
            <a:r>
              <a:rPr lang="tr-TR" sz="2800" dirty="0"/>
              <a:t>Kalite</a:t>
            </a:r>
            <a:r>
              <a:rPr lang="tr-TR" sz="3200" dirty="0"/>
              <a:t> Komisyonu Üyeleri (2021)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36DFFE9B-7745-4646-860E-4C6331DBDE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189874"/>
              </p:ext>
            </p:extLst>
          </p:nvPr>
        </p:nvGraphicFramePr>
        <p:xfrm>
          <a:off x="0" y="0"/>
          <a:ext cx="8299938" cy="6866106"/>
        </p:xfrm>
        <a:graphic>
          <a:graphicData uri="http://schemas.openxmlformats.org/drawingml/2006/table">
            <a:tbl>
              <a:tblPr firstRow="1" firstCol="1" bandRow="1"/>
              <a:tblGrid>
                <a:gridCol w="3082164">
                  <a:extLst>
                    <a:ext uri="{9D8B030D-6E8A-4147-A177-3AD203B41FA5}">
                      <a16:colId xmlns:a16="http://schemas.microsoft.com/office/drawing/2014/main" val="2659491860"/>
                    </a:ext>
                  </a:extLst>
                </a:gridCol>
                <a:gridCol w="5217774">
                  <a:extLst>
                    <a:ext uri="{9D8B030D-6E8A-4147-A177-3AD203B41FA5}">
                      <a16:colId xmlns:a16="http://schemas.microsoft.com/office/drawing/2014/main" val="52971291"/>
                    </a:ext>
                  </a:extLst>
                </a:gridCol>
              </a:tblGrid>
              <a:tr h="2166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Adı Soyadı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Doçentlik Alanı / Görevi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8088144"/>
                  </a:ext>
                </a:extLst>
              </a:tr>
              <a:tr h="896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Prof. Dr. Hüseyin ÇİÇEK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(Rektörün Bulunmadığı Zamanlarda)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Prof. Dr. Ali BAYRAKDAROĞLU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(Rektör Yardımcısı)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Rektör (Komisyon Başkanı)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115740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Nagehan ŞAHİN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Genel Sekreter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0789766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Prof. Dr. Şevki KÖMÜR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Eğitim Bilimleri Öğretmen Yetiştirme Temel Alanı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3560792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Öğr. Gör. Feride GİRENİZ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Fen Bilimleri ve Matematik Temel Alanı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7307516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Doç. Dr. Adem DÖNMEZ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Fen Bilimleri ve Matematik Temel Alanı / BAP Koordinatörü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3256436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Prof. Dr. Burcu KARABEY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Güzel Sanatlar Temel Alanı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760307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Doç. Dr. Akın TAŞCIKARAOĞLU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Mühendislik Temel Alanı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843625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Prof. Dr. Metin PIÇAKÇIEFE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Sağlık Bilimleri Temel Alanı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8790114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Prof. Dr. Yasemin BALCI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Sağlık Bilimleri Temel Alanı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8971866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Doç. Dr. Murat KEÇİŞ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Sosyal ve Beşeri ve İdari Bilimler Temel Alanı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84631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Prof. Dr Özgür YILDIZ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Sosyal ve Beşeri ve İdari Bilimler Temel Alanı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146387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Doç. Dr. Hatice Hicret ÖZKOÇ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Sosyal ve Beşeri ve İdari Bilimler Temel Alanı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9449998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Doç. Dr. Öncü BAŞOĞLAN AVŞAR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Mimarlık, Planlama ve Tasarım Temel Alanı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3800456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Prof. Dr. Latif TAŞKAYA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Ziraat ve Orman ve Su Ürünleri Temel Alanı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588720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Doç. Dr. Fatma İlker KERKEZ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Spor Bilimleri Temel Alanı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2691191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Doç. Dr. Ali Gürel GÖKSEL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Spor Bilimleri Temel Alanı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2364935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Doç. Dr. Müge ADNAN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Uzaktan Eğitim Araştırma ve Uygulama Merkezi Müdürü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3162089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Mesut AVCI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Strateji Geliştirme Dairesi Başkanı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9445732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Ömer KOÇ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Öğrenci İşleri Daire Başkanı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739733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Şamil Türkay AKTÜRK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Sağlık Kültür ve Spor Dairesi Başkanı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9713315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Öğr. Gör. Kemal Yüce KUTUCUOĞLU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Kalite Komisyonu Sekretaryası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387105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Özge TAŞ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Öğrenci Temsilcisi 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3735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519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09B6A0-C21E-4F45-871B-270C1D403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189" y="149465"/>
            <a:ext cx="10515600" cy="816694"/>
          </a:xfrm>
        </p:spPr>
        <p:txBody>
          <a:bodyPr/>
          <a:lstStyle/>
          <a:p>
            <a:r>
              <a:rPr lang="tr-TR" dirty="0"/>
              <a:t>Birim Kalite Komisyonları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674D9F3-2103-4145-8027-9D90AC76B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189" y="1253331"/>
            <a:ext cx="10515600" cy="4351338"/>
          </a:xfrm>
        </p:spPr>
        <p:txBody>
          <a:bodyPr/>
          <a:lstStyle/>
          <a:p>
            <a:r>
              <a:rPr lang="tr-TR" dirty="0">
                <a:hlinkClick r:id="rId2"/>
              </a:rPr>
              <a:t>İdari Birimlerde</a:t>
            </a:r>
            <a:r>
              <a:rPr lang="tr-TR" dirty="0"/>
              <a:t>, birim amiri başkanlığında, biri şube müdürü düzeyinde bir yetkili olmak üzere birim amiri tarafından görevlendirilen toplam beş üyeden oluşur.</a:t>
            </a:r>
          </a:p>
        </p:txBody>
      </p:sp>
    </p:spTree>
    <p:extLst>
      <p:ext uri="{BB962C8B-B14F-4D97-AF65-F5344CB8AC3E}">
        <p14:creationId xmlns:p14="http://schemas.microsoft.com/office/powerpoint/2010/main" val="502457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ED4DD6A-E926-4F2C-8FF2-2E4BE2D53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904771"/>
          </a:xfrm>
        </p:spPr>
        <p:txBody>
          <a:bodyPr/>
          <a:lstStyle/>
          <a:p>
            <a:r>
              <a:rPr lang="tr-TR" dirty="0"/>
              <a:t>Kalite </a:t>
            </a:r>
            <a:r>
              <a:rPr lang="tr-TR" dirty="0" err="1"/>
              <a:t>Mentorluk</a:t>
            </a:r>
            <a:r>
              <a:rPr lang="tr-TR" dirty="0"/>
              <a:t> Kurgusu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30CD7E3-E4E1-48E9-A948-1DDC86EC0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r>
              <a:rPr lang="tr-TR" b="1" dirty="0">
                <a:solidFill>
                  <a:srgbClr val="C00000"/>
                </a:solidFill>
              </a:rPr>
              <a:t>İdari Birimlerimiz </a:t>
            </a:r>
            <a:r>
              <a:rPr lang="tr-TR" dirty="0"/>
              <a:t>için </a:t>
            </a:r>
            <a:r>
              <a:rPr lang="tr-TR" dirty="0">
                <a:solidFill>
                  <a:schemeClr val="accent5"/>
                </a:solidFill>
              </a:rPr>
              <a:t>Kalite Koordinasyon Ofisi </a:t>
            </a:r>
            <a:r>
              <a:rPr lang="tr-TR" dirty="0"/>
              <a:t>ile </a:t>
            </a:r>
            <a:r>
              <a:rPr lang="tr-TR" dirty="0">
                <a:solidFill>
                  <a:schemeClr val="accent5"/>
                </a:solidFill>
              </a:rPr>
              <a:t>Üniversite Kalite Komisyonunun İdari Üyeleri</a:t>
            </a:r>
            <a:r>
              <a:rPr lang="tr-TR" dirty="0"/>
              <a:t> bu rehberliği sağlayacak</a:t>
            </a:r>
          </a:p>
          <a:p>
            <a:endParaRPr lang="tr-TR" dirty="0"/>
          </a:p>
          <a:p>
            <a:r>
              <a:rPr lang="tr-TR" b="1" dirty="0">
                <a:solidFill>
                  <a:srgbClr val="C00000"/>
                </a:solidFill>
              </a:rPr>
              <a:t>Akademik Birimlerimiz </a:t>
            </a:r>
            <a:r>
              <a:rPr lang="tr-TR" dirty="0"/>
              <a:t>için </a:t>
            </a:r>
            <a:r>
              <a:rPr lang="tr-TR" dirty="0">
                <a:solidFill>
                  <a:schemeClr val="accent5"/>
                </a:solidFill>
              </a:rPr>
              <a:t>Üniversite Kalite Komisyonunun Akademik Üyeleri</a:t>
            </a:r>
            <a:r>
              <a:rPr lang="tr-TR" dirty="0"/>
              <a:t> bu rehberliği sağlayacak</a:t>
            </a:r>
          </a:p>
          <a:p>
            <a:endParaRPr lang="tr-TR" dirty="0"/>
          </a:p>
          <a:p>
            <a:r>
              <a:rPr lang="tr-TR" dirty="0">
                <a:hlinkClick r:id="rId2"/>
              </a:rPr>
              <a:t>Birim </a:t>
            </a:r>
            <a:r>
              <a:rPr lang="tr-TR" dirty="0" err="1">
                <a:hlinkClick r:id="rId2"/>
              </a:rPr>
              <a:t>Mentor</a:t>
            </a:r>
            <a:r>
              <a:rPr lang="tr-TR" dirty="0">
                <a:hlinkClick r:id="rId2"/>
              </a:rPr>
              <a:t> Listesi</a:t>
            </a:r>
            <a:endParaRPr lang="tr-TR" dirty="0"/>
          </a:p>
        </p:txBody>
      </p:sp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936F1EA4-E83D-449E-A53A-4BF12328CE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009287"/>
              </p:ext>
            </p:extLst>
          </p:nvPr>
        </p:nvGraphicFramePr>
        <p:xfrm>
          <a:off x="5662670" y="4063936"/>
          <a:ext cx="5574535" cy="1547647"/>
        </p:xfrm>
        <a:graphic>
          <a:graphicData uri="http://schemas.openxmlformats.org/drawingml/2006/table">
            <a:tbl>
              <a:tblPr firstRow="1" firstCol="1" bandRow="1"/>
              <a:tblGrid>
                <a:gridCol w="2070091">
                  <a:extLst>
                    <a:ext uri="{9D8B030D-6E8A-4147-A177-3AD203B41FA5}">
                      <a16:colId xmlns:a16="http://schemas.microsoft.com/office/drawing/2014/main" val="2691477588"/>
                    </a:ext>
                  </a:extLst>
                </a:gridCol>
                <a:gridCol w="3504444">
                  <a:extLst>
                    <a:ext uri="{9D8B030D-6E8A-4147-A177-3AD203B41FA5}">
                      <a16:colId xmlns:a16="http://schemas.microsoft.com/office/drawing/2014/main" val="1207056139"/>
                    </a:ext>
                  </a:extLst>
                </a:gridCol>
              </a:tblGrid>
              <a:tr h="273566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İdari Birim Kalite Komisyonları </a:t>
                      </a:r>
                      <a:r>
                        <a:rPr lang="tr-TR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Mentorler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9684684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Mesut AVCI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Strateji Geliştirme Dairesi Başkanı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7071135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Ömer KOÇ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Öğrenci İşleri Daire Başkanı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0076966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Şamil Türkay AKTÜRK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Sağlık Kültür ve Spor Dairesi Başkanı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6127335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Öğr. Gör. Kemal Yüce KUTUCUOĞLU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Kalite Komisyonu Sekretaryası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176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263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89627" y="0"/>
            <a:ext cx="10515600" cy="664234"/>
          </a:xfrm>
        </p:spPr>
        <p:txBody>
          <a:bodyPr>
            <a:normAutofit fontScale="90000"/>
          </a:bodyPr>
          <a:lstStyle/>
          <a:p>
            <a:r>
              <a:rPr lang="tr-TR" dirty="0"/>
              <a:t>Üniversite Kalite Komisyonunun Görevleri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5275" y="905772"/>
            <a:ext cx="12036725" cy="5641675"/>
          </a:xfrm>
        </p:spPr>
        <p:txBody>
          <a:bodyPr>
            <a:noAutofit/>
          </a:bodyPr>
          <a:lstStyle/>
          <a:p>
            <a:r>
              <a:rPr lang="tr-TR" sz="2000" dirty="0"/>
              <a:t>Üniversitenin Kalite Yönetim ve Kalite Güvence sistemini kurmak, yürütülmesini sağlamak ve geliştirmek</a:t>
            </a:r>
          </a:p>
          <a:p>
            <a:r>
              <a:rPr lang="tr-TR" sz="2000" dirty="0">
                <a:solidFill>
                  <a:srgbClr val="C00000"/>
                </a:solidFill>
              </a:rPr>
              <a:t>Kalite hedeflerine ait sonuçları ve performans göstergelerini izlemek</a:t>
            </a:r>
          </a:p>
          <a:p>
            <a:r>
              <a:rPr lang="tr-TR" sz="2000" dirty="0"/>
              <a:t>Eğitim-öğretim, araştırma, toplumsal katkı faaliyetleri ve idari hizmetler ile ilgili kalite prosedür, standart ve ölçüm yöntemlerini geliştirmek,</a:t>
            </a:r>
          </a:p>
          <a:p>
            <a:r>
              <a:rPr lang="tr-TR" sz="2000" dirty="0">
                <a:solidFill>
                  <a:srgbClr val="C00000"/>
                </a:solidFill>
              </a:rPr>
              <a:t>Kurum İç Değerlendirme çalışmasını/raporunu yürütmek</a:t>
            </a:r>
          </a:p>
          <a:p>
            <a:r>
              <a:rPr lang="tr-TR" sz="2000" dirty="0"/>
              <a:t>Kurum Dış Değerlendirme ve Kurumsal Akreditasyon için gerekli hazırlıkları yapmak, süreci yönetmek</a:t>
            </a:r>
          </a:p>
          <a:p>
            <a:r>
              <a:rPr lang="tr-TR" sz="2000" dirty="0">
                <a:solidFill>
                  <a:srgbClr val="C00000"/>
                </a:solidFill>
              </a:rPr>
              <a:t>Program Akreditasyonu ile ilgili süreçleri teşvik etmek, yönlendirmek, izlemek ve koordinasyonu sağlamak</a:t>
            </a:r>
          </a:p>
          <a:p>
            <a:r>
              <a:rPr lang="tr-TR" sz="2000" dirty="0"/>
              <a:t>Program (Öz)Değerlendirmeleri ile ilgili süreçleri yönetmek</a:t>
            </a:r>
          </a:p>
          <a:p>
            <a:r>
              <a:rPr lang="tr-TR" sz="2000" dirty="0">
                <a:solidFill>
                  <a:srgbClr val="C00000"/>
                </a:solidFill>
              </a:rPr>
              <a:t>İyileştirmeye Açık Alanlar hakkında kararlar almak, iyileştirme çalışmalarının yapılmasını sağlamak</a:t>
            </a:r>
          </a:p>
          <a:p>
            <a:r>
              <a:rPr lang="tr-TR" sz="2000" dirty="0"/>
              <a:t>Birim kalite komisyonları ile işbirliği içinde çalışmak, çalışmalarında destek vermek</a:t>
            </a:r>
          </a:p>
        </p:txBody>
      </p:sp>
    </p:spTree>
    <p:extLst>
      <p:ext uri="{BB962C8B-B14F-4D97-AF65-F5344CB8AC3E}">
        <p14:creationId xmlns:p14="http://schemas.microsoft.com/office/powerpoint/2010/main" val="2361842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89627" y="0"/>
            <a:ext cx="10515600" cy="664234"/>
          </a:xfrm>
        </p:spPr>
        <p:txBody>
          <a:bodyPr>
            <a:normAutofit fontScale="90000"/>
          </a:bodyPr>
          <a:lstStyle/>
          <a:p>
            <a:r>
              <a:rPr lang="tr-TR" dirty="0"/>
              <a:t>Birim Kalite Komisyonunun Görevleri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5275" y="905772"/>
            <a:ext cx="12036725" cy="5641675"/>
          </a:xfrm>
        </p:spPr>
        <p:txBody>
          <a:bodyPr>
            <a:noAutofit/>
          </a:bodyPr>
          <a:lstStyle/>
          <a:p>
            <a:r>
              <a:rPr lang="tr-TR" sz="2000" dirty="0"/>
              <a:t>Üniversite Kalite Komisyonu kararları doğrultusunda çalışmalarını yürütmek,</a:t>
            </a:r>
          </a:p>
          <a:p>
            <a:r>
              <a:rPr lang="tr-TR" sz="2000" dirty="0">
                <a:solidFill>
                  <a:srgbClr val="C00000"/>
                </a:solidFill>
              </a:rPr>
              <a:t>Birimdeki kalite çalışmalarını yönlendirmek, yürütmek,</a:t>
            </a:r>
          </a:p>
          <a:p>
            <a:r>
              <a:rPr lang="tr-TR" sz="2000" dirty="0"/>
              <a:t>Alt birimlerin ve bu birimler bünyesinde yapılandırılmış alt komisyonların faaliyetlerini koordine etmek, sürekli iyileştirme sonuçlarını izlemek,</a:t>
            </a:r>
          </a:p>
          <a:p>
            <a:r>
              <a:rPr lang="tr-TR" sz="2000" dirty="0">
                <a:solidFill>
                  <a:srgbClr val="C00000"/>
                </a:solidFill>
              </a:rPr>
              <a:t>Birimdeki kalite faaliyetlerini ve sonuçlarını özetleyen raporu oluşturmak ve sunmak</a:t>
            </a:r>
          </a:p>
          <a:p>
            <a:r>
              <a:rPr lang="tr-TR" sz="2000" dirty="0"/>
              <a:t>Üniversite Kalite Komisyonu ve Kalite Koordinasyon Ofisi tarafından istenilen bilgileri toplayarak süresinde ve sistematik olarak Komisyona ulaştırılmasını sağlamak</a:t>
            </a:r>
          </a:p>
          <a:p>
            <a:r>
              <a:rPr lang="tr-TR" sz="2000" dirty="0">
                <a:solidFill>
                  <a:srgbClr val="C00000"/>
                </a:solidFill>
              </a:rPr>
              <a:t>Akreditasyon süreçleri ile ilgili durum değişikliklerini gecikme olmadan Kalite Koordinasyon Ofisine bildirmek</a:t>
            </a:r>
          </a:p>
          <a:p>
            <a:r>
              <a:rPr lang="tr-TR" sz="2000" dirty="0"/>
              <a:t>Birim içinde </a:t>
            </a:r>
            <a:r>
              <a:rPr lang="tr-TR" sz="2000" dirty="0" err="1"/>
              <a:t>özdeğerlendirme</a:t>
            </a:r>
            <a:r>
              <a:rPr lang="tr-TR" sz="2000" dirty="0"/>
              <a:t> çalışması yürütmek </a:t>
            </a:r>
          </a:p>
          <a:p>
            <a:r>
              <a:rPr lang="tr-TR" sz="2000" dirty="0">
                <a:solidFill>
                  <a:srgbClr val="C00000"/>
                </a:solidFill>
              </a:rPr>
              <a:t>Program değerlendirmelerinin gerçekleştirilmesini sağlamak</a:t>
            </a:r>
          </a:p>
          <a:p>
            <a:r>
              <a:rPr lang="tr-TR" sz="2000" dirty="0"/>
              <a:t>İç paydaşlar (öğrenci ve çalışanlar) ile dış paydaşların (işveren, iş dünyası, meslek örgütü temsilcileri, mezunlar, tedarikçiler vb.) bölüm/program bazındaki görüş ve önerileri ile sistematik olarak sürece katılımını sağlamak,</a:t>
            </a:r>
          </a:p>
          <a:p>
            <a:r>
              <a:rPr lang="tr-TR" sz="2000" dirty="0">
                <a:solidFill>
                  <a:srgbClr val="C00000"/>
                </a:solidFill>
              </a:rPr>
              <a:t>Programların gözden geçirilip değerlendirilmesi de dahil sürekli iyileştirme kapsamında iyileştirmeye açık alanlar üzerinde çalışmak.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7356516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CBEFF1B-708E-4341-9E4D-AC0B5E735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562" y="166717"/>
            <a:ext cx="10515600" cy="600584"/>
          </a:xfrm>
        </p:spPr>
        <p:txBody>
          <a:bodyPr>
            <a:normAutofit fontScale="90000"/>
          </a:bodyPr>
          <a:lstStyle/>
          <a:p>
            <a:r>
              <a:rPr lang="tr-TR" dirty="0"/>
              <a:t>Birim Kalite Güvence Sistemi Kapsam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3E23A12-769B-4661-B30E-178998512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562" y="1635843"/>
            <a:ext cx="10515600" cy="4351338"/>
          </a:xfrm>
        </p:spPr>
        <p:txBody>
          <a:bodyPr/>
          <a:lstStyle/>
          <a:p>
            <a:r>
              <a:rPr lang="tr-TR" dirty="0">
                <a:solidFill>
                  <a:schemeClr val="accent5"/>
                </a:solidFill>
              </a:rPr>
              <a:t>Eğitim-öğretim, araştırma ve topluma hizmet </a:t>
            </a:r>
            <a:r>
              <a:rPr lang="tr-TR" dirty="0"/>
              <a:t>kapsamında sunulan hizmetler ile </a:t>
            </a:r>
            <a:r>
              <a:rPr lang="tr-TR" dirty="0">
                <a:solidFill>
                  <a:srgbClr val="C00000"/>
                </a:solidFill>
              </a:rPr>
              <a:t>bu hizmetlerin sürdürülebilmesi için sunulan tüm idari/destek süreçleri </a:t>
            </a:r>
            <a:r>
              <a:rPr lang="tr-TR" dirty="0"/>
              <a:t>planlamak, ölçmek ve iyileştirmek adına yapılan faaliyetler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73233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CBEFF1B-708E-4341-9E4D-AC0B5E735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562" y="166717"/>
            <a:ext cx="10515600" cy="600584"/>
          </a:xfrm>
        </p:spPr>
        <p:txBody>
          <a:bodyPr>
            <a:normAutofit fontScale="90000"/>
          </a:bodyPr>
          <a:lstStyle/>
          <a:p>
            <a:r>
              <a:rPr lang="tr-TR" dirty="0"/>
              <a:t>Birim Kalite Güvence Sistemi Kapsam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3E23A12-769B-4661-B30E-178998512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562" y="1330969"/>
            <a:ext cx="10515600" cy="4351338"/>
          </a:xfrm>
        </p:spPr>
        <p:txBody>
          <a:bodyPr/>
          <a:lstStyle/>
          <a:p>
            <a:pPr lvl="0"/>
            <a:r>
              <a:rPr lang="tr-TR" i="1" dirty="0">
                <a:solidFill>
                  <a:srgbClr val="C00000"/>
                </a:solidFill>
              </a:rPr>
              <a:t>Kalite Güvencesi Organizasyonu/Kalite Planlama </a:t>
            </a:r>
            <a:endParaRPr lang="tr-TR" dirty="0">
              <a:solidFill>
                <a:srgbClr val="C00000"/>
              </a:solidFill>
            </a:endParaRPr>
          </a:p>
          <a:p>
            <a:pPr lvl="1"/>
            <a:r>
              <a:rPr lang="tr-TR" dirty="0"/>
              <a:t>Yapılanma</a:t>
            </a:r>
          </a:p>
          <a:p>
            <a:pPr lvl="1"/>
            <a:r>
              <a:rPr lang="tr-TR" dirty="0"/>
              <a:t>Görevlendirmeler (varsa resmi görevlendirme)</a:t>
            </a:r>
          </a:p>
          <a:p>
            <a:pPr lvl="1"/>
            <a:r>
              <a:rPr lang="tr-TR" dirty="0"/>
              <a:t>Komisyon, Kurullar (sadece kalite güvencesi kapsamında. Örnek: Sürekli İyileştirme Ekip ya da Komisyonları)</a:t>
            </a:r>
          </a:p>
          <a:p>
            <a:pPr lvl="1"/>
            <a:r>
              <a:rPr lang="tr-TR" dirty="0"/>
              <a:t>Kalite Hedefleri (akreditasyon, giren öğrenci kalitesi, mezun istihdamı, sunulan hizmetlere yönelik memnuniyetin geliştirilmesi, tanımlı iş süreçleri, eğitim vb.)</a:t>
            </a:r>
          </a:p>
          <a:p>
            <a:pPr lvl="1"/>
            <a:r>
              <a:rPr lang="tr-TR" dirty="0"/>
              <a:t>Yıl içinde konu ile ilgili biriminiz bünyesinde alınan kurul kararları (yönetim kurulu, akademik kurul / bölüm kurulu)</a:t>
            </a:r>
          </a:p>
          <a:p>
            <a:pPr lvl="1"/>
            <a:r>
              <a:rPr lang="tr-TR" dirty="0"/>
              <a:t>Bu kapsamda gerçekleştirilen personel eğitimleri ya da kalite kültürünü yaygınlaştırmak adına yapılan toplantılar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0152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69189" y="227103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rgbClr val="C00000"/>
                </a:solidFill>
              </a:rPr>
              <a:t>Sunum İçeriği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9189" y="966067"/>
            <a:ext cx="10515600" cy="553824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/>
              <a:t>Yükseköğretimde Kalite Güvencesi </a:t>
            </a:r>
          </a:p>
          <a:p>
            <a:pPr>
              <a:lnSpc>
                <a:spcPct val="150000"/>
              </a:lnSpc>
            </a:pPr>
            <a:r>
              <a:rPr lang="tr-TR" dirty="0">
                <a:solidFill>
                  <a:srgbClr val="C00000"/>
                </a:solidFill>
              </a:rPr>
              <a:t>Üniversite Kalite Güvence Modelimiz</a:t>
            </a:r>
          </a:p>
          <a:p>
            <a:pPr>
              <a:lnSpc>
                <a:spcPct val="150000"/>
              </a:lnSpc>
            </a:pPr>
            <a:r>
              <a:rPr lang="tr-TR" dirty="0"/>
              <a:t>Kalite Komisyonlarımız </a:t>
            </a:r>
          </a:p>
          <a:p>
            <a:pPr>
              <a:lnSpc>
                <a:spcPct val="150000"/>
              </a:lnSpc>
            </a:pPr>
            <a:r>
              <a:rPr lang="tr-TR" dirty="0">
                <a:solidFill>
                  <a:srgbClr val="C00000"/>
                </a:solidFill>
              </a:rPr>
              <a:t>Yönetmelik ve Yönerge Kapsamında Görevler</a:t>
            </a:r>
          </a:p>
          <a:p>
            <a:pPr>
              <a:lnSpc>
                <a:spcPct val="150000"/>
              </a:lnSpc>
            </a:pPr>
            <a:r>
              <a:rPr lang="tr-TR" dirty="0"/>
              <a:t>Üniversite Kalite Komisyon Üyeleri – </a:t>
            </a:r>
            <a:r>
              <a:rPr lang="tr-TR" dirty="0" err="1"/>
              <a:t>Mentorlar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>
                <a:solidFill>
                  <a:srgbClr val="C00000"/>
                </a:solidFill>
              </a:rPr>
              <a:t>Birim Kalite Çalışmalarının Kapsamı – Beklentiler</a:t>
            </a:r>
          </a:p>
          <a:p>
            <a:pPr>
              <a:lnSpc>
                <a:spcPct val="150000"/>
              </a:lnSpc>
            </a:pPr>
            <a:r>
              <a:rPr lang="tr-TR" dirty="0"/>
              <a:t>Kalite Web Sitemiz</a:t>
            </a:r>
          </a:p>
          <a:p>
            <a:pPr>
              <a:lnSpc>
                <a:spcPct val="150000"/>
              </a:lnSpc>
            </a:pPr>
            <a:r>
              <a:rPr lang="tr-TR" dirty="0">
                <a:solidFill>
                  <a:srgbClr val="C00000"/>
                </a:solidFill>
              </a:rPr>
              <a:t>İdari Birimlerin Özgün Konuları</a:t>
            </a:r>
          </a:p>
          <a:p>
            <a:pPr>
              <a:lnSpc>
                <a:spcPct val="150000"/>
              </a:lnSpc>
            </a:pPr>
            <a:endParaRPr lang="tr-TR" dirty="0">
              <a:solidFill>
                <a:schemeClr val="accent2"/>
              </a:solidFill>
            </a:endParaRPr>
          </a:p>
          <a:p>
            <a:pPr>
              <a:lnSpc>
                <a:spcPct val="150000"/>
              </a:lnSpc>
            </a:pPr>
            <a:endParaRPr lang="tr-TR" dirty="0">
              <a:solidFill>
                <a:schemeClr val="accent2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tr-TR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5553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CBEFF1B-708E-4341-9E4D-AC0B5E735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396" y="114959"/>
            <a:ext cx="10515600" cy="600584"/>
          </a:xfrm>
        </p:spPr>
        <p:txBody>
          <a:bodyPr>
            <a:normAutofit fontScale="90000"/>
          </a:bodyPr>
          <a:lstStyle/>
          <a:p>
            <a:r>
              <a:rPr lang="tr-TR" dirty="0"/>
              <a:t>Birim Kalite Güvence Sistemi Kapsam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3E23A12-769B-4661-B30E-178998512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562" y="916901"/>
            <a:ext cx="10515600" cy="4351338"/>
          </a:xfrm>
        </p:spPr>
        <p:txBody>
          <a:bodyPr/>
          <a:lstStyle/>
          <a:p>
            <a:pPr marL="0" lvl="0" indent="0">
              <a:buNone/>
            </a:pPr>
            <a:r>
              <a:rPr lang="tr-TR" i="1" dirty="0">
                <a:solidFill>
                  <a:srgbClr val="C00000"/>
                </a:solidFill>
              </a:rPr>
              <a:t>Performansı İzlemek için Kurulan Sistem</a:t>
            </a:r>
            <a:endParaRPr lang="tr-TR" dirty="0">
              <a:solidFill>
                <a:srgbClr val="C00000"/>
              </a:solidFill>
            </a:endParaRPr>
          </a:p>
          <a:p>
            <a:pPr lvl="0"/>
            <a:r>
              <a:rPr lang="tr-TR" dirty="0"/>
              <a:t>Sistematik olarak izlenen / ölçülen “Kritik Performans Göstergeleri” (YÖK izleme kriterleri ve biriminize özgü diğer performans göstergeleri) </a:t>
            </a:r>
          </a:p>
          <a:p>
            <a:pPr lvl="0"/>
            <a:endParaRPr lang="tr-TR" dirty="0"/>
          </a:p>
          <a:p>
            <a:pPr lvl="0"/>
            <a:r>
              <a:rPr lang="tr-TR" dirty="0"/>
              <a:t>Paydaşların Katılımı (İç ve dış Paydaşların hizmetlerin iyileştirilmesi kapsamında yapılan çalışmalara katılımı/paydaş geri bildirimlerini almak için kurulan sistem. Paydaş katılımlı toplantılara örnekler, bu kapsamda yapılan anket ve diğer ölçümler)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95371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CBEFF1B-708E-4341-9E4D-AC0B5E735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396" y="114959"/>
            <a:ext cx="10515600" cy="600584"/>
          </a:xfrm>
        </p:spPr>
        <p:txBody>
          <a:bodyPr>
            <a:normAutofit fontScale="90000"/>
          </a:bodyPr>
          <a:lstStyle/>
          <a:p>
            <a:r>
              <a:rPr lang="tr-TR" dirty="0"/>
              <a:t>Birim Kalite Güvence Sistemi Kapsam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3E23A12-769B-4661-B30E-178998512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936" y="1115308"/>
            <a:ext cx="10515600" cy="4351338"/>
          </a:xfrm>
        </p:spPr>
        <p:txBody>
          <a:bodyPr/>
          <a:lstStyle/>
          <a:p>
            <a:pPr marL="0" lvl="0" indent="0">
              <a:buNone/>
            </a:pPr>
            <a:r>
              <a:rPr lang="tr-TR" dirty="0">
                <a:solidFill>
                  <a:srgbClr val="C00000"/>
                </a:solidFill>
              </a:rPr>
              <a:t>Sürekli İyileştirme Kapsamında Gerçekleştirilen Çalışmalar</a:t>
            </a:r>
          </a:p>
          <a:p>
            <a:pPr marL="0" lvl="0" indent="0">
              <a:buNone/>
            </a:pPr>
            <a:endParaRPr lang="tr-TR" dirty="0">
              <a:solidFill>
                <a:srgbClr val="C00000"/>
              </a:solidFill>
            </a:endParaRPr>
          </a:p>
          <a:p>
            <a:pPr lvl="1"/>
            <a:r>
              <a:rPr lang="tr-TR" dirty="0"/>
              <a:t>Sürekli iyileştirme kapsamında geliştirilen tüm hizmetler/sonuçlar</a:t>
            </a:r>
          </a:p>
          <a:p>
            <a:pPr lvl="1"/>
            <a:endParaRPr lang="tr-TR" dirty="0"/>
          </a:p>
          <a:p>
            <a:pPr lvl="1"/>
            <a:r>
              <a:rPr lang="tr-TR" dirty="0"/>
              <a:t>Yıllık iyileştirme raporları</a:t>
            </a:r>
          </a:p>
          <a:p>
            <a:pPr lvl="1"/>
            <a:endParaRPr lang="tr-TR" dirty="0"/>
          </a:p>
          <a:p>
            <a:pPr lvl="1"/>
            <a:r>
              <a:rPr lang="tr-TR" dirty="0"/>
              <a:t>YÖK izleme kriterleri kapsamında birimin sorumluluk alanına düşen konularda yapılan iyileştirmeler</a:t>
            </a:r>
          </a:p>
          <a:p>
            <a:pPr lvl="1"/>
            <a:endParaRPr lang="tr-TR" dirty="0"/>
          </a:p>
          <a:p>
            <a:pPr lvl="1"/>
            <a:r>
              <a:rPr lang="tr-TR" b="1" dirty="0"/>
              <a:t>Diğer kalite sonuçları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86348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C7C80E0-0008-4304-BF24-C1B3A7147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466"/>
            <a:ext cx="10515600" cy="782188"/>
          </a:xfrm>
        </p:spPr>
        <p:txBody>
          <a:bodyPr/>
          <a:lstStyle/>
          <a:p>
            <a:r>
              <a:rPr lang="tr-TR" dirty="0"/>
              <a:t>İdari Birimlere Özgün Konular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FF8CD8A-D36D-4E3D-950E-572DD7B09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8259"/>
            <a:ext cx="10515600" cy="4351338"/>
          </a:xfrm>
        </p:spPr>
        <p:txBody>
          <a:bodyPr/>
          <a:lstStyle/>
          <a:p>
            <a:r>
              <a:rPr lang="tr-TR" dirty="0"/>
              <a:t>Eğitim/ARGE ve Toplumsal Katkı faaliyetlerinin sürdürülebilmesi için </a:t>
            </a:r>
            <a:r>
              <a:rPr lang="tr-TR" dirty="0">
                <a:solidFill>
                  <a:srgbClr val="C00000"/>
                </a:solidFill>
              </a:rPr>
              <a:t>İdari ve Destek Süreçler</a:t>
            </a:r>
          </a:p>
          <a:p>
            <a:r>
              <a:rPr lang="tr-TR" dirty="0"/>
              <a:t>Bu temel faaliyetlere doğrudan katkısı olan </a:t>
            </a:r>
            <a:r>
              <a:rPr lang="tr-TR" dirty="0">
                <a:solidFill>
                  <a:srgbClr val="C00000"/>
                </a:solidFill>
              </a:rPr>
              <a:t>Kritik Süreçleri Tanımlayın</a:t>
            </a:r>
            <a:r>
              <a:rPr lang="tr-TR" dirty="0"/>
              <a:t>, </a:t>
            </a:r>
            <a:r>
              <a:rPr lang="tr-TR" dirty="0">
                <a:solidFill>
                  <a:srgbClr val="C00000"/>
                </a:solidFill>
              </a:rPr>
              <a:t>Prosedür ve Standartları oluşturun</a:t>
            </a:r>
          </a:p>
          <a:p>
            <a:r>
              <a:rPr lang="tr-TR" dirty="0"/>
              <a:t>Sunduğunuz </a:t>
            </a:r>
            <a:r>
              <a:rPr lang="tr-TR" dirty="0">
                <a:solidFill>
                  <a:srgbClr val="C00000"/>
                </a:solidFill>
              </a:rPr>
              <a:t>Hizmetlerin Yeterliliğini Ölçün </a:t>
            </a:r>
            <a:r>
              <a:rPr lang="tr-TR" dirty="0"/>
              <a:t>(Memnuniyet Anketleri)</a:t>
            </a:r>
          </a:p>
          <a:p>
            <a:r>
              <a:rPr lang="tr-TR" dirty="0">
                <a:solidFill>
                  <a:srgbClr val="C00000"/>
                </a:solidFill>
              </a:rPr>
              <a:t>Paydaş Görüş ve Önerilerini </a:t>
            </a:r>
            <a:r>
              <a:rPr lang="tr-TR" dirty="0"/>
              <a:t>Sistematik Alın</a:t>
            </a:r>
          </a:p>
          <a:p>
            <a:r>
              <a:rPr lang="tr-TR" dirty="0"/>
              <a:t>Hedefler doğrultusunda nerde olduğunuzu, sunduğunuz hizmetlerin </a:t>
            </a:r>
            <a:r>
              <a:rPr lang="tr-TR" dirty="0">
                <a:solidFill>
                  <a:srgbClr val="C00000"/>
                </a:solidFill>
              </a:rPr>
              <a:t>istatistiki verilerini ölçecek sistemi kurun </a:t>
            </a:r>
            <a:r>
              <a:rPr lang="tr-TR" dirty="0"/>
              <a:t>(YBS geliyor…)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30784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CC4ADB6-E1A0-4F05-A3EB-0662D6D74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188" y="218476"/>
            <a:ext cx="10515600" cy="851199"/>
          </a:xfrm>
        </p:spPr>
        <p:txBody>
          <a:bodyPr/>
          <a:lstStyle/>
          <a:p>
            <a:r>
              <a:rPr lang="tr-TR" dirty="0"/>
              <a:t>Birim Kalite Komisyonlarından Beklentilerimiz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07C9289-B281-4C44-86D4-F048604BB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188" y="1316667"/>
            <a:ext cx="10515600" cy="4730450"/>
          </a:xfrm>
        </p:spPr>
        <p:txBody>
          <a:bodyPr/>
          <a:lstStyle/>
          <a:p>
            <a:r>
              <a:rPr lang="tr-TR" dirty="0"/>
              <a:t>Birim Kalite Komisyonlarının Koordineli Bir Şekilde Çalışması Yeni…</a:t>
            </a:r>
          </a:p>
          <a:p>
            <a:r>
              <a:rPr lang="tr-TR" dirty="0">
                <a:solidFill>
                  <a:srgbClr val="C00000"/>
                </a:solidFill>
              </a:rPr>
              <a:t>Birlikte çalışacağız…</a:t>
            </a:r>
          </a:p>
          <a:p>
            <a:r>
              <a:rPr lang="tr-TR" dirty="0"/>
              <a:t>Kalite çalışmalarını sahiplenelim, ayrı bir iş değil, işin kendisi…</a:t>
            </a:r>
          </a:p>
          <a:p>
            <a:r>
              <a:rPr lang="tr-TR" dirty="0">
                <a:solidFill>
                  <a:srgbClr val="C00000"/>
                </a:solidFill>
              </a:rPr>
              <a:t>Kalite ile ilgili birim kalite web bağlantısını aktif kullanalım…</a:t>
            </a:r>
          </a:p>
          <a:p>
            <a:r>
              <a:rPr lang="tr-TR" dirty="0"/>
              <a:t>Hedefler doğrultusunda öncelikli (kilit) süreçlerinizi belirleyin, ölçmeye başlayın</a:t>
            </a:r>
          </a:p>
          <a:p>
            <a:r>
              <a:rPr lang="tr-TR" dirty="0">
                <a:solidFill>
                  <a:srgbClr val="C00000"/>
                </a:solidFill>
              </a:rPr>
              <a:t>Önemli paydaşlarınızı belirleyin, iş sonuçlarınız/hizmetleriniz ile ilgili görüş sorun, sistematik veri toplayın.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7383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E43BBA-A780-4A07-93CF-A7C41728D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51" y="278861"/>
            <a:ext cx="10515600" cy="877079"/>
          </a:xfrm>
        </p:spPr>
        <p:txBody>
          <a:bodyPr/>
          <a:lstStyle/>
          <a:p>
            <a:r>
              <a:rPr lang="tr-TR" dirty="0"/>
              <a:t>Üniversite Kalite Web Sitemiz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31E6E13-2AD6-467B-B12B-F433927EA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996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tr-TR" dirty="0">
                <a:hlinkClick r:id="rId2" action="ppaction://hlinkfile"/>
              </a:rPr>
              <a:t>kalite.mu.edu.tr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30100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60562" y="80454"/>
            <a:ext cx="10515600" cy="1248014"/>
          </a:xfrm>
        </p:spPr>
        <p:txBody>
          <a:bodyPr>
            <a:normAutofit fontScale="90000"/>
          </a:bodyPr>
          <a:lstStyle/>
          <a:p>
            <a:r>
              <a:rPr lang="tr-TR" dirty="0"/>
              <a:t>Birim Kalite Komisyonlarına Yönelik Çevrimiçi Eğitim/ Bilgi Paketinin Aktarımı</a:t>
            </a: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6D94CADE-2DE4-410D-AFA3-2D62E742A05C}"/>
              </a:ext>
            </a:extLst>
          </p:cNvPr>
          <p:cNvSpPr txBox="1"/>
          <p:nvPr/>
        </p:nvSpPr>
        <p:spPr>
          <a:xfrm>
            <a:off x="610319" y="1587260"/>
            <a:ext cx="1120787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/>
              <a:t>Tüm bu çalışmalarınıza destek olmak için gerekli tüm bilgi ve belgeyi sizler için bir araya getirmeye çalıştık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rgbClr val="C00000"/>
                </a:solidFill>
              </a:rPr>
              <a:t>Komisyonlarımızın Bilgi Paketindeki bilgilere sistematik dahilinde içselleştirmesini bekliyoruz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/>
              <a:t>Bu kapsamda Üniversitemiz Ders Yönetim Sistemi Üzerinden (DYS) çevrimiçi (asenkron) bir bilgilendirme platformu oluşturduk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rgbClr val="C00000"/>
                </a:solidFill>
              </a:rPr>
              <a:t>Amacımız bu bilginin sizlere nasıl ulaştığını da izlemek ve sunacağımız desteği iyileştirmek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/>
              <a:t>Sistem, 20 Ocak 2021 tarihinde aktif olacak 5 Şubat 2021 tarihine kadar bilgi paketindeki dokümanları, videoları incelemenizi istiyoruz.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rgbClr val="C00000"/>
                </a:solidFill>
              </a:rPr>
              <a:t>Sistem aktif hale geldiğinde birim komisyon üyelerimiz Üniversitede tanımlı eposta ve tek şifreleri ile sisteme giriş yapabilecekler.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/>
              <a:t>Bilgi paketinin aktarımının ardından yine sistem üzerinden eğitimin etkililiğini ölçmek adına kısa bir değerlendirmemiz olacak. Değerlendirme soruları 4 Şubat tarihinde sisteme yüklenecek ve 4-5 Şubat tarihleri arasında tüm komisyon üyelerimizden bu değerlendirmeyi tamamlamalarını bekleyeceğiz.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9774818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93903" y="1933901"/>
            <a:ext cx="7239000" cy="8196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tr-TR" sz="4800" i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Teşekkürler…</a:t>
            </a:r>
          </a:p>
          <a:p>
            <a:pPr>
              <a:buNone/>
            </a:pPr>
            <a:endParaRPr lang="tr-TR" sz="4800" b="1" i="1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6" descr="http://www.mugla.edu.tr/Icerik/Sayfa/bidb.mu.edu.tr/logo2_ufa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245" y="26362"/>
            <a:ext cx="1152128" cy="1727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1789677" y="2588481"/>
            <a:ext cx="8229600" cy="5222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tr-TR" altLang="tr-TR" sz="2400" kern="1200" dirty="0">
              <a:latin typeface="Calibri"/>
              <a:ea typeface="+mn-ea"/>
              <a:cs typeface="+mn-cs"/>
            </a:endParaRPr>
          </a:p>
          <a:p>
            <a:pPr algn="ctr"/>
            <a:r>
              <a:rPr lang="tr-TR" altLang="tr-TR" sz="2400" kern="1200" dirty="0">
                <a:latin typeface="Calibri"/>
                <a:ea typeface="+mn-ea"/>
                <a:cs typeface="+mn-cs"/>
              </a:rPr>
              <a:t>MUĞLA SITKI KOÇMAN ÜNİVERSİTESİ</a:t>
            </a:r>
          </a:p>
          <a:p>
            <a:pPr algn="ctr"/>
            <a:r>
              <a:rPr lang="tr-TR" altLang="tr-TR" sz="2400" b="1" dirty="0"/>
              <a:t>Kalite Komisyonu</a:t>
            </a:r>
          </a:p>
          <a:p>
            <a:pPr algn="ctr"/>
            <a:endParaRPr lang="tr-TR" altLang="tr-TR" sz="2400" kern="1200" dirty="0">
              <a:latin typeface="Calibri"/>
              <a:ea typeface="+mn-ea"/>
              <a:cs typeface="+mn-cs"/>
            </a:endParaRPr>
          </a:p>
          <a:p>
            <a:pPr algn="ctr"/>
            <a:endParaRPr lang="tr-TR" altLang="tr-TR" sz="2400" kern="1200" dirty="0">
              <a:latin typeface="Calibri"/>
              <a:ea typeface="+mn-ea"/>
              <a:cs typeface="+mn-cs"/>
            </a:endParaRPr>
          </a:p>
          <a:p>
            <a:pPr algn="ctr"/>
            <a:r>
              <a:rPr lang="tr-TR" altLang="tr-TR" sz="2667" kern="1200" dirty="0" err="1">
                <a:latin typeface="Calibri"/>
                <a:ea typeface="+mn-ea"/>
                <a:cs typeface="+mn-cs"/>
              </a:rPr>
              <a:t>Email</a:t>
            </a:r>
            <a:r>
              <a:rPr lang="tr-TR" altLang="tr-TR" sz="2667" kern="1200" dirty="0">
                <a:latin typeface="Calibri"/>
                <a:ea typeface="+mn-ea"/>
                <a:cs typeface="+mn-cs"/>
              </a:rPr>
              <a:t>:</a:t>
            </a:r>
          </a:p>
          <a:p>
            <a:pPr algn="ctr"/>
            <a:r>
              <a:rPr lang="tr-TR" altLang="tr-TR" sz="2667" dirty="0">
                <a:latin typeface="Calibri"/>
                <a:hlinkClick r:id="rId4"/>
              </a:rPr>
              <a:t>strateji@mu.edu.tr</a:t>
            </a:r>
            <a:r>
              <a:rPr lang="tr-TR" altLang="tr-TR" sz="2667" dirty="0">
                <a:latin typeface="Calibri"/>
              </a:rPr>
              <a:t>, </a:t>
            </a:r>
            <a:r>
              <a:rPr lang="tr-TR" altLang="tr-TR" sz="2667" dirty="0">
                <a:latin typeface="Calibri"/>
                <a:hlinkClick r:id="rId5"/>
              </a:rPr>
              <a:t>kalite@mu.edu.tr</a:t>
            </a:r>
            <a:endParaRPr lang="tr-TR" altLang="tr-TR" sz="2667" dirty="0">
              <a:latin typeface="Calibri"/>
            </a:endParaRPr>
          </a:p>
          <a:p>
            <a:pPr algn="ctr"/>
            <a:endParaRPr lang="tr-TR" altLang="tr-TR" sz="2667" dirty="0">
              <a:latin typeface="Calibri"/>
            </a:endParaRPr>
          </a:p>
          <a:p>
            <a:pPr algn="ctr"/>
            <a:r>
              <a:rPr lang="tr-TR" altLang="tr-TR" sz="2667" dirty="0">
                <a:latin typeface="Calibri"/>
              </a:rPr>
              <a:t>Tel: 0252 2113077 - 2113096</a:t>
            </a:r>
          </a:p>
          <a:p>
            <a:pPr algn="ctr"/>
            <a:endParaRPr lang="tr-TR" altLang="tr-TR" sz="2667" dirty="0">
              <a:latin typeface="Calibri"/>
            </a:endParaRPr>
          </a:p>
          <a:p>
            <a:pPr algn="ctr"/>
            <a:r>
              <a:rPr lang="tr-TR" altLang="tr-TR" sz="2667" dirty="0">
                <a:latin typeface="Calibri"/>
              </a:rPr>
              <a:t>kalite.mu.edu.tr</a:t>
            </a:r>
          </a:p>
          <a:p>
            <a:pPr algn="ctr"/>
            <a:endParaRPr lang="tr-TR" altLang="tr-TR" sz="2667" kern="1200" dirty="0">
              <a:latin typeface="Calibri"/>
              <a:ea typeface="+mn-ea"/>
              <a:cs typeface="+mn-cs"/>
            </a:endParaRPr>
          </a:p>
          <a:p>
            <a:pPr algn="ctr"/>
            <a:endParaRPr lang="tr-TR" altLang="tr-TR" sz="2667" kern="1200" dirty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5195497"/>
      </p:ext>
    </p:extLst>
  </p:cSld>
  <p:clrMapOvr>
    <a:masterClrMapping/>
  </p:clrMapOvr>
  <p:transition spd="slow"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3562"/>
          </a:xfrm>
        </p:spPr>
        <p:txBody>
          <a:bodyPr/>
          <a:lstStyle/>
          <a:p>
            <a:r>
              <a:rPr lang="tr-TR" dirty="0">
                <a:solidFill>
                  <a:srgbClr val="C00000"/>
                </a:solidFill>
              </a:rPr>
              <a:t>İdari Birimler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1936" y="1354258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tr-TR" b="1" u="sng" dirty="0"/>
              <a:t>İLGİLİ BİRİMLER</a:t>
            </a:r>
            <a:endParaRPr lang="tr-TR" dirty="0"/>
          </a:p>
          <a:p>
            <a:pPr lvl="0"/>
            <a:r>
              <a:rPr lang="tr-TR" dirty="0"/>
              <a:t>Daire Başkanlıkları</a:t>
            </a:r>
          </a:p>
          <a:p>
            <a:pPr lvl="0"/>
            <a:r>
              <a:rPr lang="tr-TR" dirty="0">
                <a:solidFill>
                  <a:srgbClr val="FF0000"/>
                </a:solidFill>
              </a:rPr>
              <a:t>Hukuk Müşavirliği</a:t>
            </a:r>
          </a:p>
          <a:p>
            <a:pPr lvl="0"/>
            <a:r>
              <a:rPr lang="tr-TR" dirty="0"/>
              <a:t>Koordinatörlükler</a:t>
            </a:r>
          </a:p>
          <a:p>
            <a:pPr lvl="0"/>
            <a:r>
              <a:rPr lang="tr-TR" dirty="0">
                <a:solidFill>
                  <a:srgbClr val="FF0000"/>
                </a:solidFill>
              </a:rPr>
              <a:t>Teknoloji Transfer Ofisi</a:t>
            </a:r>
          </a:p>
          <a:p>
            <a:pPr lvl="0"/>
            <a:r>
              <a:rPr lang="tr-TR" dirty="0"/>
              <a:t>Bilimsel Araştırma Projeler Birimi</a:t>
            </a:r>
          </a:p>
          <a:p>
            <a:pPr lvl="0"/>
            <a:r>
              <a:rPr lang="tr-TR" dirty="0">
                <a:solidFill>
                  <a:srgbClr val="FF0000"/>
                </a:solidFill>
              </a:rPr>
              <a:t>Basın ve Halkla İlişkiler Protokol Müdürlüğü</a:t>
            </a:r>
          </a:p>
          <a:p>
            <a:pPr lvl="0"/>
            <a:r>
              <a:rPr lang="tr-TR" dirty="0"/>
              <a:t>Öğrenci Hakları Birimi</a:t>
            </a:r>
          </a:p>
          <a:p>
            <a:pPr lvl="0"/>
            <a:r>
              <a:rPr lang="tr-TR" dirty="0">
                <a:solidFill>
                  <a:srgbClr val="FF0000"/>
                </a:solidFill>
              </a:rPr>
              <a:t>Engelsiz Kampüs Birimi</a:t>
            </a:r>
          </a:p>
          <a:p>
            <a:pPr lvl="0"/>
            <a:r>
              <a:rPr lang="tr-TR" dirty="0"/>
              <a:t>Döner Sermaye İşletme Md.</a:t>
            </a:r>
          </a:p>
          <a:p>
            <a:pPr lvl="0"/>
            <a:r>
              <a:rPr lang="tr-TR" dirty="0">
                <a:solidFill>
                  <a:srgbClr val="C00000"/>
                </a:solidFill>
              </a:rPr>
              <a:t>Araştırma Merkezleri (Koordinatörlük Bazında)</a:t>
            </a:r>
          </a:p>
        </p:txBody>
      </p:sp>
    </p:spTree>
    <p:extLst>
      <p:ext uri="{BB962C8B-B14F-4D97-AF65-F5344CB8AC3E}">
        <p14:creationId xmlns:p14="http://schemas.microsoft.com/office/powerpoint/2010/main" val="2577200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44438" y="132536"/>
            <a:ext cx="8229600" cy="778098"/>
          </a:xfrm>
        </p:spPr>
        <p:txBody>
          <a:bodyPr/>
          <a:lstStyle/>
          <a:p>
            <a:r>
              <a:rPr lang="tr-TR" dirty="0">
                <a:solidFill>
                  <a:srgbClr val="C00000"/>
                </a:solidFill>
              </a:rPr>
              <a:t>Kalite Güvencesi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27310" y="1421403"/>
            <a:ext cx="8229600" cy="4525963"/>
          </a:xfrm>
        </p:spPr>
        <p:txBody>
          <a:bodyPr/>
          <a:lstStyle/>
          <a:p>
            <a:r>
              <a:rPr lang="tr-TR" dirty="0"/>
              <a:t>Kurumun vaat ettiği çıktıları sağlaması için gereken 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Sistem, </a:t>
            </a:r>
            <a:r>
              <a:rPr lang="tr-TR" dirty="0">
                <a:solidFill>
                  <a:schemeClr val="accent1"/>
                </a:solidFill>
              </a:rPr>
              <a:t>Mekanizma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, Bilgi ve </a:t>
            </a:r>
            <a:r>
              <a:rPr lang="tr-TR" dirty="0">
                <a:solidFill>
                  <a:schemeClr val="accent1"/>
                </a:solidFill>
              </a:rPr>
              <a:t>İnsan Kaynağına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dirty="0"/>
              <a:t>sahip olma ve bunlara sahip olduğunu açıkça gösterebilme çabası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808" y="3789041"/>
            <a:ext cx="2857500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7082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C00000"/>
                </a:solidFill>
              </a:rPr>
              <a:t>Akreditasyon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25386" y="211188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Bir ürün ya da hizmetin belli bir kalite standardına uygunluğunun tespiti ve belgelendirilmesi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824" y="3789040"/>
            <a:ext cx="24384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9663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0498" y="65866"/>
            <a:ext cx="12219709" cy="1325563"/>
          </a:xfrm>
        </p:spPr>
        <p:txBody>
          <a:bodyPr>
            <a:normAutofit/>
          </a:bodyPr>
          <a:lstStyle/>
          <a:p>
            <a:r>
              <a:rPr lang="tr-TR" sz="4000" dirty="0">
                <a:solidFill>
                  <a:srgbClr val="C00000"/>
                </a:solidFill>
              </a:rPr>
              <a:t>Türkiye'de Üniversitelerde Kalite Güvencesi Çalışmaları: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2309" y="1391429"/>
            <a:ext cx="11829691" cy="339623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000" dirty="0"/>
              <a:t>Sistem bazında kalite güvencesi çalışmaları</a:t>
            </a:r>
          </a:p>
          <a:p>
            <a:pPr>
              <a:lnSpc>
                <a:spcPct val="150000"/>
              </a:lnSpc>
            </a:pPr>
            <a:r>
              <a:rPr lang="tr-TR" sz="2000" dirty="0">
                <a:solidFill>
                  <a:schemeClr val="accent2"/>
                </a:solidFill>
              </a:rPr>
              <a:t>Program bazında (MÜDEK, FEDEK, MİAK, VEDEK, TEPDAD…) </a:t>
            </a:r>
          </a:p>
          <a:p>
            <a:pPr>
              <a:lnSpc>
                <a:spcPct val="150000"/>
              </a:lnSpc>
            </a:pPr>
            <a:r>
              <a:rPr lang="tr-TR" sz="2000" dirty="0"/>
              <a:t>Yükseköğretim Akademik Değerlendirme ve Kalite Geliştirme Çalışmaları (YÖK-YÖDEK – 2007)</a:t>
            </a:r>
          </a:p>
          <a:p>
            <a:pPr>
              <a:lnSpc>
                <a:spcPct val="150000"/>
              </a:lnSpc>
            </a:pPr>
            <a:r>
              <a:rPr lang="tr-TR" sz="2000" dirty="0">
                <a:solidFill>
                  <a:schemeClr val="accent2"/>
                </a:solidFill>
              </a:rPr>
              <a:t>Yükseköğretim Kalite Güvencesi Ve Yükseköğretim Kalite Kurulu Yönetmeliği </a:t>
            </a:r>
            <a:r>
              <a:rPr lang="tr-TR" sz="1600" dirty="0">
                <a:solidFill>
                  <a:schemeClr val="accent2"/>
                </a:solidFill>
              </a:rPr>
              <a:t>(23 Temmuz 2015, 23 Kasım 2018)</a:t>
            </a:r>
          </a:p>
          <a:p>
            <a:pPr>
              <a:lnSpc>
                <a:spcPct val="150000"/>
              </a:lnSpc>
            </a:pPr>
            <a:r>
              <a:rPr lang="tr-TR" sz="2000" dirty="0"/>
              <a:t>MSKÜ Kalite Güvencesi ve Kalite Komisyonları Yönergesi (14 Mayıs 2020)</a:t>
            </a:r>
          </a:p>
          <a:p>
            <a:endParaRPr lang="tr-TR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106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90558"/>
            <a:ext cx="10891058" cy="915035"/>
          </a:xfrm>
        </p:spPr>
        <p:txBody>
          <a:bodyPr>
            <a:normAutofit/>
          </a:bodyPr>
          <a:lstStyle/>
          <a:p>
            <a:r>
              <a:rPr lang="tr-TR" sz="3600" dirty="0"/>
              <a:t>Kalite Güvence Yönetmeliği ile Yükseköğretim Kuruluşları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42992"/>
            <a:ext cx="10515600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tr-TR" dirty="0"/>
              <a:t>Kendi </a:t>
            </a:r>
            <a:r>
              <a:rPr lang="tr-TR" b="1" dirty="0">
                <a:solidFill>
                  <a:srgbClr val="C00000"/>
                </a:solidFill>
              </a:rPr>
              <a:t>kalite güvence mekanizmalarını sistem bazında ve program bazında</a:t>
            </a:r>
            <a:r>
              <a:rPr lang="tr-TR" dirty="0">
                <a:solidFill>
                  <a:srgbClr val="C00000"/>
                </a:solidFill>
              </a:rPr>
              <a:t> </a:t>
            </a:r>
            <a:r>
              <a:rPr lang="tr-TR" dirty="0"/>
              <a:t>kurmak, </a:t>
            </a:r>
            <a:endParaRPr lang="tr-TR" sz="2200" dirty="0"/>
          </a:p>
          <a:p>
            <a:pPr>
              <a:lnSpc>
                <a:spcPct val="100000"/>
              </a:lnSpc>
            </a:pPr>
            <a:r>
              <a:rPr lang="tr-TR" dirty="0"/>
              <a:t>Her sene hazırlayacakları kurumsal değerlendirme formatında </a:t>
            </a:r>
            <a:r>
              <a:rPr lang="tr-TR" b="1" dirty="0">
                <a:solidFill>
                  <a:srgbClr val="C00000"/>
                </a:solidFill>
              </a:rPr>
              <a:t>iç değerlendirme raporu yazmak</a:t>
            </a:r>
            <a:r>
              <a:rPr lang="tr-TR" dirty="0"/>
              <a:t> ve</a:t>
            </a:r>
            <a:endParaRPr lang="tr-TR" sz="2200" dirty="0"/>
          </a:p>
          <a:p>
            <a:pPr>
              <a:lnSpc>
                <a:spcPct val="100000"/>
              </a:lnSpc>
            </a:pPr>
            <a:r>
              <a:rPr lang="tr-TR" dirty="0"/>
              <a:t>En çok 5 senede bir </a:t>
            </a:r>
            <a:r>
              <a:rPr lang="tr-TR" b="1" dirty="0">
                <a:solidFill>
                  <a:srgbClr val="C00000"/>
                </a:solidFill>
              </a:rPr>
              <a:t>dış değerlendirmeden</a:t>
            </a:r>
            <a:r>
              <a:rPr lang="tr-TR" dirty="0">
                <a:solidFill>
                  <a:srgbClr val="C00000"/>
                </a:solidFill>
              </a:rPr>
              <a:t> </a:t>
            </a:r>
            <a:r>
              <a:rPr lang="tr-TR" dirty="0"/>
              <a:t>geçmek zorundalar</a:t>
            </a:r>
            <a:endParaRPr lang="tr-TR" sz="2400" dirty="0"/>
          </a:p>
          <a:p>
            <a:pPr>
              <a:lnSpc>
                <a:spcPct val="100000"/>
              </a:lnSpc>
            </a:pPr>
            <a:r>
              <a:rPr lang="tr-TR" sz="2400" dirty="0"/>
              <a:t>2019 Yılında </a:t>
            </a:r>
            <a:r>
              <a:rPr lang="tr-TR" sz="2400" b="1" dirty="0">
                <a:solidFill>
                  <a:srgbClr val="C00000"/>
                </a:solidFill>
              </a:rPr>
              <a:t>Kurumsal Dış Değerlendirmeye </a:t>
            </a:r>
            <a:r>
              <a:rPr lang="tr-TR" sz="2400" dirty="0"/>
              <a:t>Tabi Olduk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54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848784"/>
          </a:xfrm>
        </p:spPr>
        <p:txBody>
          <a:bodyPr/>
          <a:lstStyle/>
          <a:p>
            <a:r>
              <a:rPr lang="tr-TR" altLang="tr-TR" dirty="0"/>
              <a:t>Kalite Güvencesi Özetle</a:t>
            </a:r>
          </a:p>
        </p:txBody>
      </p:sp>
      <p:graphicFrame>
        <p:nvGraphicFramePr>
          <p:cNvPr id="2" name="Diagram 1"/>
          <p:cNvGraphicFramePr/>
          <p:nvPr>
            <p:extLst/>
          </p:nvPr>
        </p:nvGraphicFramePr>
        <p:xfrm>
          <a:off x="-802888" y="100712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530938" y="1703377"/>
            <a:ext cx="5158398" cy="5211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1867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KAPSAM:</a:t>
            </a:r>
          </a:p>
          <a:p>
            <a:pPr marL="380990" marR="0" lvl="0" indent="-38099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67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Birim Hedeflerinin Belirlenmesi</a:t>
            </a:r>
          </a:p>
          <a:p>
            <a:pPr marL="380990" indent="-38099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İş Süreçleri</a:t>
            </a:r>
          </a:p>
          <a:p>
            <a:pPr marL="380990" indent="-38099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Performans Göstergeleri</a:t>
            </a:r>
          </a:p>
          <a:p>
            <a:pPr marL="380990" indent="-38099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YÖK İzleme Kriterleri / YÖKAK Göstergeler</a:t>
            </a:r>
          </a:p>
          <a:p>
            <a:pPr marL="380990" marR="0" lvl="0" indent="-38099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67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İyileştirmeye Açık Alanlar</a:t>
            </a:r>
          </a:p>
          <a:p>
            <a:pPr marL="380990" marR="0" lvl="0" indent="-38099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67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Program Akreditasyon</a:t>
            </a:r>
          </a:p>
          <a:p>
            <a:pPr marL="380990" marR="0" lvl="0" indent="-38099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r-TR"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Program </a:t>
            </a:r>
            <a:r>
              <a:rPr lang="tr-TR" sz="1867" kern="0" dirty="0" err="1">
                <a:solidFill>
                  <a:srgbClr val="000000"/>
                </a:solidFill>
                <a:latin typeface="Arial"/>
                <a:cs typeface="Arial"/>
                <a:sym typeface="Arial"/>
              </a:rPr>
              <a:t>Özdeğerlendirme</a:t>
            </a:r>
            <a:r>
              <a:rPr lang="tr-TR"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/Akran Değ.</a:t>
            </a:r>
          </a:p>
          <a:p>
            <a:pPr marL="380990" marR="0" lvl="0" indent="-38099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67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Birim </a:t>
            </a:r>
            <a:r>
              <a:rPr kumimoji="0" lang="tr-TR" sz="1867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Özdeğerlendirme</a:t>
            </a:r>
            <a:endParaRPr kumimoji="0" lang="tr-TR" sz="1867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380990" marR="0" lvl="0" indent="-38099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67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Ölçme / Veriye Dayalı Karar Verme</a:t>
            </a:r>
          </a:p>
          <a:p>
            <a:pPr marL="380990" marR="0" lvl="0" indent="-38099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r-TR"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Hizmet Memnuniyeti Geliştirme</a:t>
            </a:r>
          </a:p>
          <a:p>
            <a:pPr marL="380990" marR="0" lvl="0" indent="-38099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67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Paydaş Geri Bil</a:t>
            </a:r>
            <a:r>
              <a:rPr lang="tr-TR"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dirimi</a:t>
            </a:r>
            <a:endParaRPr kumimoji="0" lang="tr-TR" sz="1867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E18A5AFF-962F-4105-807C-7AC283ADAC68}"/>
              </a:ext>
            </a:extLst>
          </p:cNvPr>
          <p:cNvSpPr txBox="1"/>
          <p:nvPr/>
        </p:nvSpPr>
        <p:spPr>
          <a:xfrm>
            <a:off x="6096000" y="741872"/>
            <a:ext cx="1802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>
                <a:solidFill>
                  <a:srgbClr val="C00000"/>
                </a:solidFill>
              </a:rPr>
              <a:t>Eğitim-Öğretim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E47CCCAC-D4CF-417F-833C-36B57941FC66}"/>
              </a:ext>
            </a:extLst>
          </p:cNvPr>
          <p:cNvSpPr txBox="1"/>
          <p:nvPr/>
        </p:nvSpPr>
        <p:spPr>
          <a:xfrm>
            <a:off x="8015060" y="424392"/>
            <a:ext cx="1285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>
                <a:solidFill>
                  <a:schemeClr val="tx2">
                    <a:lumMod val="50000"/>
                  </a:schemeClr>
                </a:solidFill>
              </a:rPr>
              <a:t>Araştırma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419E1D02-1BB1-49FF-B607-C1B467662FB8}"/>
              </a:ext>
            </a:extLst>
          </p:cNvPr>
          <p:cNvSpPr txBox="1"/>
          <p:nvPr/>
        </p:nvSpPr>
        <p:spPr>
          <a:xfrm>
            <a:off x="9417169" y="740268"/>
            <a:ext cx="1956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>
                <a:solidFill>
                  <a:schemeClr val="accent5">
                    <a:lumMod val="50000"/>
                  </a:schemeClr>
                </a:solidFill>
              </a:rPr>
              <a:t>Toplumsal Katkı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431FBB0B-9254-4093-825D-E6101BC4329E}"/>
              </a:ext>
            </a:extLst>
          </p:cNvPr>
          <p:cNvSpPr txBox="1"/>
          <p:nvPr/>
        </p:nvSpPr>
        <p:spPr>
          <a:xfrm>
            <a:off x="7455919" y="1277049"/>
            <a:ext cx="26933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>
                <a:solidFill>
                  <a:schemeClr val="tx2"/>
                </a:solidFill>
              </a:rPr>
              <a:t>İdari ve Destek Süreçler</a:t>
            </a:r>
          </a:p>
        </p:txBody>
      </p:sp>
      <p:cxnSp>
        <p:nvCxnSpPr>
          <p:cNvPr id="9" name="Düz Ok Bağlayıcısı 8">
            <a:extLst>
              <a:ext uri="{FF2B5EF4-FFF2-40B4-BE49-F238E27FC236}">
                <a16:creationId xmlns:a16="http://schemas.microsoft.com/office/drawing/2014/main" id="{1359DDCD-E7D0-4B8B-9D82-A45E8454F08C}"/>
              </a:ext>
            </a:extLst>
          </p:cNvPr>
          <p:cNvCxnSpPr/>
          <p:nvPr/>
        </p:nvCxnSpPr>
        <p:spPr>
          <a:xfrm>
            <a:off x="6236898" y="1250830"/>
            <a:ext cx="46582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2940466"/>
      </p:ext>
    </p:extLst>
  </p:cSld>
  <p:clrMapOvr>
    <a:masterClrMapping/>
  </p:clrMapOvr>
  <p:transition spd="slow"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662" y="143840"/>
            <a:ext cx="6890098" cy="565900"/>
          </a:xfrm>
        </p:spPr>
        <p:txBody>
          <a:bodyPr>
            <a:normAutofit fontScale="90000"/>
          </a:bodyPr>
          <a:lstStyle/>
          <a:p>
            <a:r>
              <a:rPr lang="tr-TR" dirty="0"/>
              <a:t>KALİTE GÜVENCE MODELİMİZ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70968" y="897775"/>
            <a:ext cx="11538066" cy="3773978"/>
            <a:chOff x="1985009" y="2845005"/>
            <a:chExt cx="7241423" cy="1364202"/>
          </a:xfrm>
        </p:grpSpPr>
        <p:sp>
          <p:nvSpPr>
            <p:cNvPr id="7" name="Freeform 6"/>
            <p:cNvSpPr/>
            <p:nvPr/>
          </p:nvSpPr>
          <p:spPr>
            <a:xfrm>
              <a:off x="2058547" y="3306232"/>
              <a:ext cx="1294257" cy="426516"/>
            </a:xfrm>
            <a:custGeom>
              <a:avLst/>
              <a:gdLst>
                <a:gd name="connsiteX0" fmla="*/ 0 w 1294257"/>
                <a:gd name="connsiteY0" fmla="*/ 0 h 426516"/>
                <a:gd name="connsiteX1" fmla="*/ 1294257 w 1294257"/>
                <a:gd name="connsiteY1" fmla="*/ 0 h 426516"/>
                <a:gd name="connsiteX2" fmla="*/ 1294257 w 1294257"/>
                <a:gd name="connsiteY2" fmla="*/ 426516 h 426516"/>
                <a:gd name="connsiteX3" fmla="*/ 0 w 1294257"/>
                <a:gd name="connsiteY3" fmla="*/ 426516 h 426516"/>
                <a:gd name="connsiteX4" fmla="*/ 0 w 1294257"/>
                <a:gd name="connsiteY4" fmla="*/ 0 h 426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4257" h="426516">
                  <a:moveTo>
                    <a:pt x="0" y="0"/>
                  </a:moveTo>
                  <a:lnTo>
                    <a:pt x="1294257" y="0"/>
                  </a:lnTo>
                  <a:lnTo>
                    <a:pt x="1294257" y="426516"/>
                  </a:lnTo>
                  <a:lnTo>
                    <a:pt x="0" y="42651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  <a:ea typeface="+mn-ea"/>
                  <a:cs typeface="+mn-cs"/>
                </a:rPr>
                <a:t>Stratejik Planlama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057076" y="3176512"/>
              <a:ext cx="102952" cy="102952"/>
            </a:xfrm>
            <a:prstGeom prst="ellipse">
              <a:avLst/>
            </a:prstGeom>
            <a:solidFill>
              <a:srgbClr val="ED7D31"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2129143" y="3032378"/>
              <a:ext cx="102952" cy="102952"/>
            </a:xfrm>
            <a:prstGeom prst="ellipse">
              <a:avLst/>
            </a:prstGeom>
            <a:solidFill>
              <a:srgbClr val="A5A5A5"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2302103" y="3061205"/>
              <a:ext cx="161782" cy="161782"/>
            </a:xfrm>
            <a:prstGeom prst="ellipse">
              <a:avLst/>
            </a:prstGeom>
            <a:solidFill>
              <a:srgbClr val="FFC000"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2446236" y="2902659"/>
              <a:ext cx="102952" cy="102952"/>
            </a:xfrm>
            <a:prstGeom prst="ellipse">
              <a:avLst/>
            </a:prstGeom>
            <a:solidFill>
              <a:srgbClr val="4472C4"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2633609" y="2845005"/>
              <a:ext cx="102952" cy="102952"/>
            </a:xfrm>
            <a:prstGeom prst="ellipse">
              <a:avLst/>
            </a:prstGeom>
            <a:solidFill>
              <a:srgbClr val="70AD47"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2864222" y="2945898"/>
              <a:ext cx="102952" cy="102952"/>
            </a:xfrm>
            <a:prstGeom prst="ellipse">
              <a:avLst/>
            </a:prstGeom>
            <a:solidFill>
              <a:srgbClr val="ED7D31"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008356" y="3017965"/>
              <a:ext cx="161782" cy="161782"/>
            </a:xfrm>
            <a:prstGeom prst="ellipse">
              <a:avLst/>
            </a:prstGeom>
            <a:solidFill>
              <a:srgbClr val="A5A5A5"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10142" y="3176512"/>
              <a:ext cx="102952" cy="102952"/>
            </a:xfrm>
            <a:prstGeom prst="ellipse">
              <a:avLst/>
            </a:prstGeom>
            <a:solidFill>
              <a:srgbClr val="FFC000"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96622" y="3335058"/>
              <a:ext cx="102952" cy="102952"/>
            </a:xfrm>
            <a:prstGeom prst="ellipse">
              <a:avLst/>
            </a:prstGeom>
            <a:solidFill>
              <a:srgbClr val="4472C4"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2547129" y="3032378"/>
              <a:ext cx="264734" cy="264734"/>
            </a:xfrm>
            <a:prstGeom prst="ellipse">
              <a:avLst/>
            </a:prstGeom>
            <a:solidFill>
              <a:srgbClr val="70AD47"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985009" y="3580085"/>
              <a:ext cx="102952" cy="102952"/>
            </a:xfrm>
            <a:prstGeom prst="ellipse">
              <a:avLst/>
            </a:prstGeom>
            <a:solidFill>
              <a:srgbClr val="ED7D31"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2071489" y="3709805"/>
              <a:ext cx="161782" cy="161782"/>
            </a:xfrm>
            <a:prstGeom prst="ellipse">
              <a:avLst/>
            </a:prstGeom>
            <a:solidFill>
              <a:srgbClr val="A5A5A5"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2287689" y="3825111"/>
              <a:ext cx="235319" cy="235319"/>
            </a:xfrm>
            <a:prstGeom prst="ellipse">
              <a:avLst/>
            </a:prstGeom>
            <a:solidFill>
              <a:srgbClr val="FFC000"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2590369" y="4012485"/>
              <a:ext cx="102952" cy="102952"/>
            </a:xfrm>
            <a:prstGeom prst="ellipse">
              <a:avLst/>
            </a:prstGeom>
            <a:solidFill>
              <a:srgbClr val="4472C4"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2648022" y="3825111"/>
              <a:ext cx="161782" cy="161782"/>
            </a:xfrm>
            <a:prstGeom prst="ellipse">
              <a:avLst/>
            </a:prstGeom>
            <a:solidFill>
              <a:srgbClr val="70AD47"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2792156" y="4026898"/>
              <a:ext cx="102952" cy="102952"/>
            </a:xfrm>
            <a:prstGeom prst="ellipse">
              <a:avLst/>
            </a:prstGeom>
            <a:solidFill>
              <a:srgbClr val="ED7D31"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2921876" y="3796285"/>
              <a:ext cx="235319" cy="235319"/>
            </a:xfrm>
            <a:prstGeom prst="ellipse">
              <a:avLst/>
            </a:prstGeom>
            <a:solidFill>
              <a:srgbClr val="A5A5A5"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3238969" y="3738631"/>
              <a:ext cx="161782" cy="161782"/>
            </a:xfrm>
            <a:prstGeom prst="ellipse">
              <a:avLst/>
            </a:prstGeom>
            <a:solidFill>
              <a:srgbClr val="FFC000"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26" name="Chevron 25"/>
            <p:cNvSpPr/>
            <p:nvPr/>
          </p:nvSpPr>
          <p:spPr>
            <a:xfrm>
              <a:off x="3400751" y="3060965"/>
              <a:ext cx="475131" cy="907077"/>
            </a:xfrm>
            <a:prstGeom prst="chevron">
              <a:avLst>
                <a:gd name="adj" fmla="val 62310"/>
              </a:avLst>
            </a:prstGeom>
            <a:solidFill>
              <a:srgbClr val="ED7D31"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/>
          </p:spPr>
          <p:style>
            <a:lnRef idx="0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27" name="Freeform 26"/>
            <p:cNvSpPr/>
            <p:nvPr/>
          </p:nvSpPr>
          <p:spPr>
            <a:xfrm>
              <a:off x="3875882" y="3061406"/>
              <a:ext cx="1560314" cy="907068"/>
            </a:xfrm>
            <a:custGeom>
              <a:avLst/>
              <a:gdLst>
                <a:gd name="connsiteX0" fmla="*/ 0 w 1560314"/>
                <a:gd name="connsiteY0" fmla="*/ 0 h 907068"/>
                <a:gd name="connsiteX1" fmla="*/ 1560314 w 1560314"/>
                <a:gd name="connsiteY1" fmla="*/ 0 h 907068"/>
                <a:gd name="connsiteX2" fmla="*/ 1560314 w 1560314"/>
                <a:gd name="connsiteY2" fmla="*/ 907068 h 907068"/>
                <a:gd name="connsiteX3" fmla="*/ 0 w 1560314"/>
                <a:gd name="connsiteY3" fmla="*/ 907068 h 907068"/>
                <a:gd name="connsiteX4" fmla="*/ 0 w 1560314"/>
                <a:gd name="connsiteY4" fmla="*/ 0 h 907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0314" h="907068">
                  <a:moveTo>
                    <a:pt x="0" y="0"/>
                  </a:moveTo>
                  <a:lnTo>
                    <a:pt x="1560314" y="0"/>
                  </a:lnTo>
                  <a:lnTo>
                    <a:pt x="1560314" y="907068"/>
                  </a:lnTo>
                  <a:lnTo>
                    <a:pt x="0" y="90706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  <a:ea typeface="+mn-ea"/>
                  <a:cs typeface="+mn-cs"/>
                </a:rPr>
                <a:t>Operasyonların Yönetimi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  <a:ea typeface="+mn-ea"/>
                  <a:cs typeface="+mn-cs"/>
                </a:rPr>
                <a:t>Eğitim-Öğretim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  <a:ea typeface="+mn-ea"/>
                  <a:cs typeface="+mn-cs"/>
                </a:rPr>
                <a:t>Araştırma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  <a:ea typeface="+mn-ea"/>
                  <a:cs typeface="+mn-cs"/>
                </a:rPr>
                <a:t>Toplumsal Katkı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  <a:ea typeface="+mn-ea"/>
                  <a:cs typeface="+mn-cs"/>
                </a:rPr>
                <a:t>İdari ve Destek Süreçler</a:t>
              </a:r>
            </a:p>
          </p:txBody>
        </p:sp>
        <p:sp>
          <p:nvSpPr>
            <p:cNvPr id="28" name="Chevron 27"/>
            <p:cNvSpPr/>
            <p:nvPr/>
          </p:nvSpPr>
          <p:spPr>
            <a:xfrm>
              <a:off x="5436197" y="3060965"/>
              <a:ext cx="475131" cy="907077"/>
            </a:xfrm>
            <a:prstGeom prst="chevron">
              <a:avLst>
                <a:gd name="adj" fmla="val 62310"/>
              </a:avLst>
            </a:prstGeom>
            <a:solidFill>
              <a:srgbClr val="A5A5A5"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/>
          </p:spPr>
          <p:style>
            <a:lnRef idx="0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5911328" y="3061406"/>
              <a:ext cx="1636621" cy="907068"/>
            </a:xfrm>
            <a:custGeom>
              <a:avLst/>
              <a:gdLst>
                <a:gd name="connsiteX0" fmla="*/ 0 w 1605654"/>
                <a:gd name="connsiteY0" fmla="*/ 0 h 907068"/>
                <a:gd name="connsiteX1" fmla="*/ 1605654 w 1605654"/>
                <a:gd name="connsiteY1" fmla="*/ 0 h 907068"/>
                <a:gd name="connsiteX2" fmla="*/ 1605654 w 1605654"/>
                <a:gd name="connsiteY2" fmla="*/ 907068 h 907068"/>
                <a:gd name="connsiteX3" fmla="*/ 0 w 1605654"/>
                <a:gd name="connsiteY3" fmla="*/ 907068 h 907068"/>
                <a:gd name="connsiteX4" fmla="*/ 0 w 1605654"/>
                <a:gd name="connsiteY4" fmla="*/ 0 h 907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5654" h="907068">
                  <a:moveTo>
                    <a:pt x="0" y="0"/>
                  </a:moveTo>
                  <a:lnTo>
                    <a:pt x="1605654" y="0"/>
                  </a:lnTo>
                  <a:lnTo>
                    <a:pt x="1605654" y="907068"/>
                  </a:lnTo>
                  <a:lnTo>
                    <a:pt x="0" y="90706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</a:rPr>
                <a:t>Kurumsal Sonuçlar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</a:rPr>
                <a:t>Faaliyet Raporu</a:t>
              </a:r>
            </a:p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</a:rPr>
                <a:t>KİDR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</a:rPr>
                <a:t>YÖKAK Göstergeler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</a:rPr>
                <a:t>YÖK İzleme Kriterleri</a:t>
              </a:r>
            </a:p>
          </p:txBody>
        </p:sp>
        <p:sp>
          <p:nvSpPr>
            <p:cNvPr id="30" name="Chevron 29"/>
            <p:cNvSpPr/>
            <p:nvPr/>
          </p:nvSpPr>
          <p:spPr>
            <a:xfrm>
              <a:off x="7516983" y="3060965"/>
              <a:ext cx="475131" cy="907077"/>
            </a:xfrm>
            <a:prstGeom prst="chevron">
              <a:avLst>
                <a:gd name="adj" fmla="val 62310"/>
              </a:avLst>
            </a:prstGeom>
            <a:solidFill>
              <a:srgbClr val="FFC000"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/>
          </p:spPr>
          <p:style>
            <a:lnRef idx="0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992114" y="2864238"/>
              <a:ext cx="1234318" cy="1344969"/>
            </a:xfrm>
            <a:custGeom>
              <a:avLst/>
              <a:gdLst>
                <a:gd name="connsiteX0" fmla="*/ 0 w 1234318"/>
                <a:gd name="connsiteY0" fmla="*/ 672485 h 1344969"/>
                <a:gd name="connsiteX1" fmla="*/ 617159 w 1234318"/>
                <a:gd name="connsiteY1" fmla="*/ 0 h 1344969"/>
                <a:gd name="connsiteX2" fmla="*/ 1234318 w 1234318"/>
                <a:gd name="connsiteY2" fmla="*/ 672485 h 1344969"/>
                <a:gd name="connsiteX3" fmla="*/ 617159 w 1234318"/>
                <a:gd name="connsiteY3" fmla="*/ 1344970 h 1344969"/>
                <a:gd name="connsiteX4" fmla="*/ 0 w 1234318"/>
                <a:gd name="connsiteY4" fmla="*/ 672485 h 1344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4318" h="1344969">
                  <a:moveTo>
                    <a:pt x="0" y="672485"/>
                  </a:moveTo>
                  <a:cubicBezTo>
                    <a:pt x="0" y="301082"/>
                    <a:pt x="276311" y="0"/>
                    <a:pt x="617159" y="0"/>
                  </a:cubicBezTo>
                  <a:cubicBezTo>
                    <a:pt x="958007" y="0"/>
                    <a:pt x="1234318" y="301082"/>
                    <a:pt x="1234318" y="672485"/>
                  </a:cubicBezTo>
                  <a:cubicBezTo>
                    <a:pt x="1234318" y="1043888"/>
                    <a:pt x="958007" y="1344970"/>
                    <a:pt x="617159" y="1344970"/>
                  </a:cubicBezTo>
                  <a:cubicBezTo>
                    <a:pt x="276311" y="1344970"/>
                    <a:pt x="0" y="1043888"/>
                    <a:pt x="0" y="672485"/>
                  </a:cubicBezTo>
                  <a:close/>
                </a:path>
              </a:pathLst>
            </a:custGeom>
            <a:solidFill>
              <a:srgbClr val="4472C4"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0762" tIns="196966" rIns="180762" bIns="19696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kern="1200" dirty="0">
                  <a:solidFill>
                    <a:sysClr val="window" lastClr="FFFFFF"/>
                  </a:solidFill>
                  <a:latin typeface="Calibri" panose="020F0502020204030204"/>
                  <a:ea typeface="+mn-ea"/>
                  <a:cs typeface="+mn-cs"/>
                </a:rPr>
                <a:t>Kurumsal Gelişim</a:t>
              </a:r>
            </a:p>
          </p:txBody>
        </p:sp>
      </p:grpSp>
      <p:sp>
        <p:nvSpPr>
          <p:cNvPr id="32" name="Left-Right Arrow 31"/>
          <p:cNvSpPr/>
          <p:nvPr/>
        </p:nvSpPr>
        <p:spPr>
          <a:xfrm>
            <a:off x="726203" y="5875229"/>
            <a:ext cx="10627596" cy="1003382"/>
          </a:xfrm>
          <a:prstGeom prst="leftRightArrow">
            <a:avLst/>
          </a:prstGeom>
          <a:gradFill rotWithShape="1">
            <a:gsLst>
              <a:gs pos="0">
                <a:srgbClr val="5B9BD5">
                  <a:lumMod val="110000"/>
                  <a:satMod val="105000"/>
                  <a:tint val="67000"/>
                </a:srgbClr>
              </a:gs>
              <a:gs pos="50000">
                <a:srgbClr val="5B9BD5">
                  <a:lumMod val="105000"/>
                  <a:satMod val="103000"/>
                  <a:tint val="73000"/>
                </a:srgbClr>
              </a:gs>
              <a:gs pos="100000">
                <a:srgbClr val="5B9BD5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tr-TR" sz="2400" b="1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KALİTE GÜVENCESİ</a:t>
            </a:r>
            <a:endParaRPr lang="tr-TR" sz="2000" b="1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urved Up Arrow 2"/>
          <p:cNvSpPr/>
          <p:nvPr/>
        </p:nvSpPr>
        <p:spPr>
          <a:xfrm flipH="1">
            <a:off x="1128185" y="4452217"/>
            <a:ext cx="8006450" cy="1421817"/>
          </a:xfrm>
          <a:prstGeom prst="curvedUp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83776" y="4981104"/>
            <a:ext cx="40426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/>
              <a:t>Paydaş Geri Bildirimleri</a:t>
            </a:r>
          </a:p>
        </p:txBody>
      </p:sp>
    </p:spTree>
    <p:extLst>
      <p:ext uri="{BB962C8B-B14F-4D97-AF65-F5344CB8AC3E}">
        <p14:creationId xmlns:p14="http://schemas.microsoft.com/office/powerpoint/2010/main" val="3025919749"/>
      </p:ext>
    </p:extLst>
  </p:cSld>
  <p:clrMapOvr>
    <a:masterClrMapping/>
  </p:clrMapOvr>
  <p:transition spd="slow">
    <p:comb/>
  </p:transition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852</TotalTime>
  <Words>1703</Words>
  <Application>Microsoft Office PowerPoint</Application>
  <PresentationFormat>Geniş ekran</PresentationFormat>
  <Paragraphs>255</Paragraphs>
  <Slides>26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Cambria</vt:lpstr>
      <vt:lpstr>Times New Roman</vt:lpstr>
      <vt:lpstr>Office Teması</vt:lpstr>
      <vt:lpstr>Birim Kalite Komisyonları Bilgilendirme Toplantısı</vt:lpstr>
      <vt:lpstr>Sunum İçeriği</vt:lpstr>
      <vt:lpstr>İdari Birimler</vt:lpstr>
      <vt:lpstr>Kalite Güvencesi</vt:lpstr>
      <vt:lpstr>Akreditasyon</vt:lpstr>
      <vt:lpstr>Türkiye'de Üniversitelerde Kalite Güvencesi Çalışmaları:</vt:lpstr>
      <vt:lpstr>Kalite Güvence Yönetmeliği ile Yükseköğretim Kuruluşları</vt:lpstr>
      <vt:lpstr>Kalite Güvencesi Özetle</vt:lpstr>
      <vt:lpstr>KALİTE GÜVENCE MODELİMİZ</vt:lpstr>
      <vt:lpstr>Amaç-Hedef-Politikalar</vt:lpstr>
      <vt:lpstr>Amaç-Hedef-Politikalar</vt:lpstr>
      <vt:lpstr>Kalite Yapılanmamız- Komisyonlarımız</vt:lpstr>
      <vt:lpstr>MSKÜ Kalite Komisyonu Üyeleri (2021)</vt:lpstr>
      <vt:lpstr>Birim Kalite Komisyonları</vt:lpstr>
      <vt:lpstr>Kalite Mentorluk Kurgusu</vt:lpstr>
      <vt:lpstr>Üniversite Kalite Komisyonunun Görevleri</vt:lpstr>
      <vt:lpstr>Birim Kalite Komisyonunun Görevleri</vt:lpstr>
      <vt:lpstr>Birim Kalite Güvence Sistemi Kapsam</vt:lpstr>
      <vt:lpstr>Birim Kalite Güvence Sistemi Kapsam</vt:lpstr>
      <vt:lpstr>Birim Kalite Güvence Sistemi Kapsam</vt:lpstr>
      <vt:lpstr>Birim Kalite Güvence Sistemi Kapsam</vt:lpstr>
      <vt:lpstr>İdari Birimlere Özgün Konular</vt:lpstr>
      <vt:lpstr>Birim Kalite Komisyonlarından Beklentilerimiz</vt:lpstr>
      <vt:lpstr>Üniversite Kalite Web Sitemiz</vt:lpstr>
      <vt:lpstr>Birim Kalite Komisyonlarına Yönelik Çevrimiçi Eğitim/ Bilgi Paketinin Aktarımı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Yılı Kurum İç Değerlendirme Raporu Hazırlığı</dc:title>
  <dc:creator>Kemal Kutucuoğlu</dc:creator>
  <cp:lastModifiedBy>Kemal Y Kutucuoğlu</cp:lastModifiedBy>
  <cp:revision>40</cp:revision>
  <dcterms:created xsi:type="dcterms:W3CDTF">2018-04-10T06:17:49Z</dcterms:created>
  <dcterms:modified xsi:type="dcterms:W3CDTF">2021-01-18T11:15:27Z</dcterms:modified>
</cp:coreProperties>
</file>